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6" r:id="rId3"/>
    <p:sldId id="308" r:id="rId4"/>
    <p:sldId id="309" r:id="rId5"/>
    <p:sldId id="360" r:id="rId6"/>
    <p:sldId id="358" r:id="rId7"/>
    <p:sldId id="365" r:id="rId8"/>
    <p:sldId id="354" r:id="rId9"/>
    <p:sldId id="355" r:id="rId10"/>
    <p:sldId id="368" r:id="rId11"/>
    <p:sldId id="369" r:id="rId12"/>
    <p:sldId id="370" r:id="rId13"/>
    <p:sldId id="371" r:id="rId14"/>
    <p:sldId id="356" r:id="rId15"/>
    <p:sldId id="313" r:id="rId16"/>
    <p:sldId id="366" r:id="rId17"/>
    <p:sldId id="367" r:id="rId18"/>
    <p:sldId id="364" r:id="rId19"/>
    <p:sldId id="326" r:id="rId20"/>
    <p:sldId id="328" r:id="rId21"/>
    <p:sldId id="330" r:id="rId22"/>
    <p:sldId id="331" r:id="rId23"/>
    <p:sldId id="332" r:id="rId24"/>
    <p:sldId id="343" r:id="rId25"/>
    <p:sldId id="345" r:id="rId26"/>
    <p:sldId id="372" r:id="rId27"/>
    <p:sldId id="337" r:id="rId2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33CCFF"/>
    <a:srgbClr val="66CCFF"/>
    <a:srgbClr val="5F5F5F"/>
    <a:srgbClr val="0099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825" autoAdjust="0"/>
    <p:restoredTop sz="90924" autoAdjust="0"/>
  </p:normalViewPr>
  <p:slideViewPr>
    <p:cSldViewPr>
      <p:cViewPr varScale="1">
        <p:scale>
          <a:sx n="96" d="100"/>
          <a:sy n="96" d="100"/>
        </p:scale>
        <p:origin x="-108" y="-1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048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66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048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48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048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CC9F2C4-A03D-4C36-9758-05D258E085A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66DEA0-A79C-4893-8ECF-AF5CF12C1862}" type="slidenum">
              <a:rPr lang="en-US"/>
              <a:pPr/>
              <a:t>6</a:t>
            </a:fld>
            <a:endParaRPr lang="en-US"/>
          </a:p>
        </p:txBody>
      </p:sp>
      <p:sp>
        <p:nvSpPr>
          <p:cNvPr id="326658" name="Rectangle 2"/>
          <p:cNvSpPr>
            <a:spLocks noGrp="1" noRot="1" noChangeAspect="1" noChangeArrowheads="1" noTextEdit="1"/>
          </p:cNvSpPr>
          <p:nvPr>
            <p:ph type="sldImg"/>
          </p:nvPr>
        </p:nvSpPr>
        <p:spPr>
          <a:ln/>
        </p:spPr>
      </p:sp>
      <p:sp>
        <p:nvSpPr>
          <p:cNvPr id="326659" name="Rectangle 3"/>
          <p:cNvSpPr>
            <a:spLocks noGrp="1" noChangeArrowheads="1"/>
          </p:cNvSpPr>
          <p:nvPr>
            <p:ph type="body" idx="1"/>
          </p:nvPr>
        </p:nvSpPr>
        <p:spPr>
          <a:xfrm>
            <a:off x="914400" y="4343400"/>
            <a:ext cx="5029200" cy="4114800"/>
          </a:xfrm>
        </p:spPr>
        <p:txBody>
          <a:bodyPr/>
          <a:lstStyle/>
          <a:p>
            <a:pPr algn="just"/>
            <a:r>
              <a:rPr lang="en-US" sz="1000" b="1"/>
              <a:t>3. What is a PLC?</a:t>
            </a:r>
          </a:p>
          <a:p>
            <a:pPr algn="just"/>
            <a:r>
              <a:rPr lang="en-US" sz="1000"/>
              <a:t>It is so easy to spend your time trying to fix things, to balance the load and easy to take your focus off what is really most important. So today I would like to frame up the notion of a professional learning community as the strategic and intentional way to keep moving forward, sharing the load with others…and surviving.</a:t>
            </a:r>
          </a:p>
          <a:p>
            <a:pPr algn="just"/>
            <a:r>
              <a:rPr lang="en-US" sz="1000"/>
              <a:t>When I am talking about a PLC I am not talking about a special group set up in the school, but the whole way that the school works. When members of your school collaborate in an intentional and consistent manner to support student learning.</a:t>
            </a:r>
            <a:endParaRPr lang="en-US"/>
          </a:p>
          <a:p>
            <a:pPr algn="just"/>
            <a:endParaRPr lang="en-US">
              <a:solidFill>
                <a:schemeClr val="bg1"/>
              </a:solidFill>
            </a:endParaRPr>
          </a:p>
          <a:p>
            <a:endParaRPr lang="en-US"/>
          </a:p>
          <a:p>
            <a:r>
              <a:rPr lang="en-US"/>
              <a:t> · </a:t>
            </a:r>
          </a:p>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58E76EE-298E-43D7-A7D5-A7D28D9A7015}" type="slidenum">
              <a:rPr lang="en-US"/>
              <a:pPr/>
              <a:t>9</a:t>
            </a:fld>
            <a:endParaRPr lang="en-US"/>
          </a:p>
        </p:txBody>
      </p:sp>
      <p:sp>
        <p:nvSpPr>
          <p:cNvPr id="302082" name="Slide Image Placeholder 1"/>
          <p:cNvSpPr>
            <a:spLocks noGrp="1" noRot="1" noChangeAspect="1" noTextEdit="1"/>
          </p:cNvSpPr>
          <p:nvPr>
            <p:ph type="sldImg"/>
          </p:nvPr>
        </p:nvSpPr>
        <p:spPr>
          <a:ln/>
        </p:spPr>
      </p:sp>
      <p:sp>
        <p:nvSpPr>
          <p:cNvPr id="302083" name="Notes Placeholder 2"/>
          <p:cNvSpPr>
            <a:spLocks noGrp="1"/>
          </p:cNvSpPr>
          <p:nvPr>
            <p:ph type="body" idx="1"/>
          </p:nvPr>
        </p:nvSpPr>
        <p:spPr/>
        <p:txBody>
          <a:bodyPr/>
          <a:lstStyle/>
          <a:p>
            <a:pPr>
              <a:spcBef>
                <a:spcPct val="0"/>
              </a:spcBef>
            </a:pPr>
            <a:endParaRPr lang="en-US"/>
          </a:p>
        </p:txBody>
      </p:sp>
      <p:sp>
        <p:nvSpPr>
          <p:cNvPr id="14340"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AA15B9A0-B226-4CB7-A341-8BF4490A9D5F}" type="slidenum">
              <a:rPr lang="en-US" sz="1200">
                <a:latin typeface="+mn-lt"/>
                <a:cs typeface="+mn-cs"/>
              </a:rPr>
              <a:pPr algn="r">
                <a:defRPr/>
              </a:pPr>
              <a:t>9</a:t>
            </a:fld>
            <a:endParaRPr lang="en-US" sz="1200" dirty="0">
              <a:latin typeface="+mn-lt"/>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CDBCE63-012D-49D4-BA45-E000E0133E25}" type="slidenum">
              <a:rPr lang="en-US"/>
              <a:pPr/>
              <a:t>10</a:t>
            </a:fld>
            <a:endParaRPr lang="en-US"/>
          </a:p>
        </p:txBody>
      </p:sp>
      <p:sp>
        <p:nvSpPr>
          <p:cNvPr id="304130" name="Slide Image Placeholder 1"/>
          <p:cNvSpPr>
            <a:spLocks noGrp="1" noRot="1" noChangeAspect="1" noTextEdit="1"/>
          </p:cNvSpPr>
          <p:nvPr>
            <p:ph type="sldImg"/>
          </p:nvPr>
        </p:nvSpPr>
        <p:spPr>
          <a:ln/>
        </p:spPr>
      </p:sp>
      <p:sp>
        <p:nvSpPr>
          <p:cNvPr id="304131" name="Notes Placeholder 2"/>
          <p:cNvSpPr>
            <a:spLocks noGrp="1"/>
          </p:cNvSpPr>
          <p:nvPr>
            <p:ph type="body" idx="1"/>
          </p:nvPr>
        </p:nvSpPr>
        <p:spPr/>
        <p:txBody>
          <a:bodyPr/>
          <a:lstStyle/>
          <a:p>
            <a:endParaRPr lang="en-US"/>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9D58AF86-F75B-48F2-A8D0-9A7D3265B71C}" type="slidenum">
              <a:rPr lang="en-US" sz="1200">
                <a:latin typeface="+mn-lt"/>
                <a:cs typeface="+mn-cs"/>
              </a:rPr>
              <a:pPr algn="r" fontAlgn="auto">
                <a:spcBef>
                  <a:spcPts val="0"/>
                </a:spcBef>
                <a:spcAft>
                  <a:spcPts val="0"/>
                </a:spcAft>
                <a:defRPr/>
              </a:pPr>
              <a:t>10</a:t>
            </a:fld>
            <a:endParaRPr lang="en-US" sz="1200" dirty="0">
              <a:latin typeface="+mn-lt"/>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93D5705-D188-429D-A4E2-903797A427A2}" type="slidenum">
              <a:rPr lang="en-US"/>
              <a:pPr/>
              <a:t>11</a:t>
            </a:fld>
            <a:endParaRPr lang="en-US"/>
          </a:p>
        </p:txBody>
      </p:sp>
      <p:sp>
        <p:nvSpPr>
          <p:cNvPr id="306178" name="Slide Image Placeholder 1"/>
          <p:cNvSpPr>
            <a:spLocks noGrp="1" noRot="1" noChangeAspect="1" noTextEdit="1"/>
          </p:cNvSpPr>
          <p:nvPr>
            <p:ph type="sldImg"/>
          </p:nvPr>
        </p:nvSpPr>
        <p:spPr>
          <a:ln/>
        </p:spPr>
      </p:sp>
      <p:sp>
        <p:nvSpPr>
          <p:cNvPr id="306179" name="Notes Placeholder 2"/>
          <p:cNvSpPr>
            <a:spLocks noGrp="1"/>
          </p:cNvSpPr>
          <p:nvPr>
            <p:ph type="body" idx="1"/>
          </p:nvPr>
        </p:nvSpPr>
        <p:spPr/>
        <p:txBody>
          <a:bodyPr/>
          <a:lstStyle/>
          <a:p>
            <a:endParaRPr lang="en-US"/>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E4595E52-126D-4339-9F4A-EDD9132BE561}" type="slidenum">
              <a:rPr lang="en-US" sz="1200">
                <a:latin typeface="+mn-lt"/>
                <a:cs typeface="+mn-cs"/>
              </a:rPr>
              <a:pPr algn="r" fontAlgn="auto">
                <a:spcBef>
                  <a:spcPts val="0"/>
                </a:spcBef>
                <a:spcAft>
                  <a:spcPts val="0"/>
                </a:spcAft>
                <a:defRPr/>
              </a:pPr>
              <a:t>11</a:t>
            </a:fld>
            <a:endParaRPr lang="en-US" sz="1200" dirty="0">
              <a:latin typeface="+mn-lt"/>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33ED387-2F00-45E4-B24D-CB5158F8C626}" type="slidenum">
              <a:rPr lang="en-US"/>
              <a:pPr/>
              <a:t>12</a:t>
            </a:fld>
            <a:endParaRPr lang="en-US"/>
          </a:p>
        </p:txBody>
      </p:sp>
      <p:sp>
        <p:nvSpPr>
          <p:cNvPr id="308226" name="Slide Image Placeholder 1"/>
          <p:cNvSpPr>
            <a:spLocks noGrp="1" noRot="1" noChangeAspect="1" noTextEdit="1"/>
          </p:cNvSpPr>
          <p:nvPr>
            <p:ph type="sldImg"/>
          </p:nvPr>
        </p:nvSpPr>
        <p:spPr>
          <a:ln/>
        </p:spPr>
      </p:sp>
      <p:sp>
        <p:nvSpPr>
          <p:cNvPr id="308227" name="Notes Placeholder 2"/>
          <p:cNvSpPr>
            <a:spLocks noGrp="1"/>
          </p:cNvSpPr>
          <p:nvPr>
            <p:ph type="body" idx="1"/>
          </p:nvPr>
        </p:nvSpPr>
        <p:spPr/>
        <p:txBody>
          <a:bodyPr/>
          <a:lstStyle/>
          <a:p>
            <a:pPr>
              <a:spcBef>
                <a:spcPct val="0"/>
              </a:spcBef>
            </a:pPr>
            <a:endParaRPr lang="en-US"/>
          </a:p>
        </p:txBody>
      </p:sp>
      <p:sp>
        <p:nvSpPr>
          <p:cNvPr id="17412"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332D0817-136D-4E82-AE84-280C0DE62EEA}" type="slidenum">
              <a:rPr lang="en-US" sz="1200">
                <a:latin typeface="+mn-lt"/>
                <a:cs typeface="+mn-cs"/>
              </a:rPr>
              <a:pPr algn="r">
                <a:defRPr/>
              </a:pPr>
              <a:t>12</a:t>
            </a:fld>
            <a:endParaRPr lang="en-US" sz="1200" dirty="0">
              <a:latin typeface="+mn-lt"/>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5D8B550D-0437-4A5B-90B2-8A4195290808}" type="slidenum">
              <a:rPr lang="en-US" smtClean="0"/>
              <a:pPr/>
              <a:t>22</a:t>
            </a:fld>
            <a:endParaRPr lang="en-US" smtClean="0"/>
          </a:p>
        </p:txBody>
      </p:sp>
      <p:sp>
        <p:nvSpPr>
          <p:cNvPr id="27651" name="Slide Image Placeholder 1"/>
          <p:cNvSpPr>
            <a:spLocks noGrp="1" noRot="1" noChangeAspect="1" noTextEdit="1"/>
          </p:cNvSpPr>
          <p:nvPr>
            <p:ph type="sldImg"/>
          </p:nvPr>
        </p:nvSpPr>
        <p:spPr>
          <a:ln/>
        </p:spPr>
      </p:sp>
      <p:sp>
        <p:nvSpPr>
          <p:cNvPr id="27652" name="Notes Placeholder 2"/>
          <p:cNvSpPr>
            <a:spLocks noGrp="1"/>
          </p:cNvSpPr>
          <p:nvPr>
            <p:ph type="body" idx="1"/>
          </p:nvPr>
        </p:nvSpPr>
        <p:spPr>
          <a:noFill/>
          <a:ln/>
        </p:spPr>
        <p:txBody>
          <a:bodyPr/>
          <a:lstStyle/>
          <a:p>
            <a:pPr eaLnBrk="1" hangingPunct="1"/>
            <a:endParaRPr lang="en-US" smtClean="0"/>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85CF0813-31C0-4015-96D4-E128FAEDF2E7}" type="slidenum">
              <a:rPr lang="en-US" sz="1200">
                <a:latin typeface="+mn-lt"/>
              </a:rPr>
              <a:pPr algn="r" fontAlgn="auto">
                <a:spcBef>
                  <a:spcPts val="0"/>
                </a:spcBef>
                <a:spcAft>
                  <a:spcPts val="0"/>
                </a:spcAft>
                <a:defRPr/>
              </a:pPr>
              <a:t>22</a:t>
            </a:fld>
            <a:endParaRPr lang="en-US" sz="1200" dirty="0">
              <a:latin typeface="+mn-lt"/>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7F4D1F65-47C2-41F5-9097-19EAC26CBD9C}" type="slidenum">
              <a:rPr lang="en-US" smtClean="0"/>
              <a:pPr/>
              <a:t>26</a:t>
            </a:fld>
            <a:endParaRPr lang="en-US" smtClean="0"/>
          </a:p>
        </p:txBody>
      </p:sp>
      <p:sp>
        <p:nvSpPr>
          <p:cNvPr id="28675" name="Slide Image Placeholder 1"/>
          <p:cNvSpPr>
            <a:spLocks noGrp="1" noRot="1" noChangeAspect="1" noTextEdit="1"/>
          </p:cNvSpPr>
          <p:nvPr>
            <p:ph type="sldImg"/>
          </p:nvPr>
        </p:nvSpPr>
        <p:spPr>
          <a:ln/>
        </p:spPr>
      </p:sp>
      <p:sp>
        <p:nvSpPr>
          <p:cNvPr id="28676" name="Notes Placeholder 2"/>
          <p:cNvSpPr>
            <a:spLocks noGrp="1"/>
          </p:cNvSpPr>
          <p:nvPr>
            <p:ph type="body" idx="1"/>
          </p:nvPr>
        </p:nvSpPr>
        <p:spPr>
          <a:noFill/>
          <a:ln/>
        </p:spPr>
        <p:txBody>
          <a:bodyPr/>
          <a:lstStyle/>
          <a:p>
            <a:pPr eaLnBrk="1" hangingPunct="1"/>
            <a:endParaRPr lang="en-US" smtClean="0"/>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EF22F59D-E554-4853-815D-501958FA0BF4}" type="slidenum">
              <a:rPr lang="en-US" sz="1200">
                <a:latin typeface="+mn-lt"/>
              </a:rPr>
              <a:pPr algn="r" fontAlgn="auto">
                <a:spcBef>
                  <a:spcPts val="0"/>
                </a:spcBef>
                <a:spcAft>
                  <a:spcPts val="0"/>
                </a:spcAft>
                <a:defRPr/>
              </a:pPr>
              <a:t>26</a:t>
            </a:fld>
            <a:endParaRPr lang="en-US" sz="1200" dirty="0">
              <a:latin typeface="+mn-l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7D102BC-AD73-4037-82C1-6FE66745F3C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E4A4A4F-B367-4855-8FF0-55BFA9914CC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748EF05-21E1-4237-9100-635A6D7DF8C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7333A4BD-49E8-4FBA-BC60-8DB20CB17A14}"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5336E20-329D-43AA-889E-3A799807A746}"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74EB2BF-DB83-4BD4-A057-AF84C2E57A1D}"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98117A1-020E-462B-BDE0-80BA2650344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B2C8D60-F91F-4861-94DB-38003DE9499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43C0F7B-AF24-4108-AF41-1901C28BDAD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A7F0EA6-5B1F-45C3-92F0-4FFBB78DB9C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35DB3D7-F55B-491A-8861-FF0D2910470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9C50E36-55EB-44F2-8453-19D854A629E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C728898-2E5C-4B77-AA34-F4EEE0979C6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DB9DB39-10A5-4D35-AE5B-F0714C79694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6A77F89-AB95-4D14-93CD-1EBAB02E76E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900ECB00-6B64-4198-BBE7-96DF25C48AE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978E0F1C-FFC0-46CE-A9E6-3F64350964B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8.jpeg"/><Relationship Id="rId1" Type="http://schemas.openxmlformats.org/officeDocument/2006/relationships/slideLayout" Target="../slideLayouts/slideLayout12.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hyperlink" Target="http://learningcircuits.blogspot.com/2006/06/roles-in-cops.html" TargetMode="External"/><Relationship Id="rId2" Type="http://schemas.openxmlformats.org/officeDocument/2006/relationships/image" Target="../media/image16.jpeg"/><Relationship Id="rId1" Type="http://schemas.openxmlformats.org/officeDocument/2006/relationships/slideLayout" Target="../slideLayouts/slideLayout13.xml"/><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8" Type="http://schemas.openxmlformats.org/officeDocument/2006/relationships/image" Target="../media/image22.jpeg"/><Relationship Id="rId13" Type="http://schemas.openxmlformats.org/officeDocument/2006/relationships/image" Target="../media/image26.png"/><Relationship Id="rId3" Type="http://schemas.openxmlformats.org/officeDocument/2006/relationships/hyperlink" Target="http://wnyplp.ning.com/" TargetMode="External"/><Relationship Id="rId7" Type="http://schemas.openxmlformats.org/officeDocument/2006/relationships/hyperlink" Target="http://www.teacherleaders.org/" TargetMode="External"/><Relationship Id="rId12" Type="http://schemas.openxmlformats.org/officeDocument/2006/relationships/image" Target="../media/image25.jpeg"/><Relationship Id="rId2" Type="http://schemas.openxmlformats.org/officeDocument/2006/relationships/image" Target="../media/image19.jpeg"/><Relationship Id="rId1" Type="http://schemas.openxmlformats.org/officeDocument/2006/relationships/slideLayout" Target="../slideLayouts/slideLayout14.xml"/><Relationship Id="rId6" Type="http://schemas.openxmlformats.org/officeDocument/2006/relationships/image" Target="../media/image21.jpeg"/><Relationship Id="rId11" Type="http://schemas.openxmlformats.org/officeDocument/2006/relationships/image" Target="../media/image24.jpeg"/><Relationship Id="rId5" Type="http://schemas.openxmlformats.org/officeDocument/2006/relationships/hyperlink" Target="http://abpc.wikispaces.com/" TargetMode="External"/><Relationship Id="rId15" Type="http://schemas.openxmlformats.org/officeDocument/2006/relationships/image" Target="../media/image27.jpeg"/><Relationship Id="rId10" Type="http://schemas.openxmlformats.org/officeDocument/2006/relationships/hyperlink" Target="http://www.21stcenturycollaborative.com/index.html" TargetMode="External"/><Relationship Id="rId4" Type="http://schemas.openxmlformats.org/officeDocument/2006/relationships/image" Target="../media/image20.jpeg"/><Relationship Id="rId9" Type="http://schemas.openxmlformats.org/officeDocument/2006/relationships/image" Target="../media/image23.png"/><Relationship Id="rId14" Type="http://schemas.openxmlformats.org/officeDocument/2006/relationships/hyperlink" Target="file:///C:\Program%20Files\SecondLife\SecondLife.exe"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newmedialiteracies.org/"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jpeg"/><Relationship Id="rId1" Type="http://schemas.openxmlformats.org/officeDocument/2006/relationships/slideLayout" Target="../slideLayouts/slideLayout1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slide" Target="slid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286000"/>
            <a:ext cx="7772400" cy="1143000"/>
          </a:xfrm>
        </p:spPr>
        <p:txBody>
          <a:bodyPr/>
          <a:lstStyle/>
          <a:p>
            <a:pPr eaLnBrk="1" hangingPunct="1"/>
            <a:endParaRPr lang="en-US" smtClean="0"/>
          </a:p>
        </p:txBody>
      </p:sp>
      <p:sp>
        <p:nvSpPr>
          <p:cNvPr id="3075" name="Rectangle 3"/>
          <p:cNvSpPr>
            <a:spLocks noGrp="1" noChangeArrowheads="1"/>
          </p:cNvSpPr>
          <p:nvPr>
            <p:ph type="subTitle" idx="1"/>
          </p:nvPr>
        </p:nvSpPr>
        <p:spPr/>
        <p:txBody>
          <a:bodyPr/>
          <a:lstStyle/>
          <a:p>
            <a:pPr eaLnBrk="1" hangingPunct="1"/>
            <a:endParaRPr lang="en-US" smtClean="0"/>
          </a:p>
        </p:txBody>
      </p:sp>
      <p:sp>
        <p:nvSpPr>
          <p:cNvPr id="10" name="Rectangle 9"/>
          <p:cNvSpPr/>
          <p:nvPr/>
        </p:nvSpPr>
        <p:spPr>
          <a:xfrm>
            <a:off x="4953000" y="0"/>
            <a:ext cx="4191000" cy="144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TextBox 10"/>
          <p:cNvSpPr txBox="1"/>
          <p:nvPr/>
        </p:nvSpPr>
        <p:spPr>
          <a:xfrm>
            <a:off x="5029200" y="76200"/>
            <a:ext cx="3886200" cy="1692275"/>
          </a:xfrm>
          <a:prstGeom prst="rect">
            <a:avLst/>
          </a:prstGeom>
          <a:noFill/>
        </p:spPr>
        <p:txBody>
          <a:bodyPr>
            <a:spAutoFit/>
          </a:bodyPr>
          <a:lstStyle/>
          <a:p>
            <a:pPr>
              <a:defRPr/>
            </a:pPr>
            <a:r>
              <a:rPr lang="en-US" sz="2800" b="1" dirty="0">
                <a:solidFill>
                  <a:schemeClr val="accent2">
                    <a:lumMod val="75000"/>
                  </a:schemeClr>
                </a:solidFill>
                <a:latin typeface="Poor Richard" pitchFamily="18" charset="0"/>
              </a:rPr>
              <a:t>Living and Learning in a Global Community</a:t>
            </a:r>
            <a:r>
              <a:rPr lang="en-US" sz="2800" dirty="0">
                <a:latin typeface="Poor Richard" pitchFamily="18" charset="0"/>
              </a:rPr>
              <a:t/>
            </a:r>
            <a:br>
              <a:rPr lang="en-US" sz="2800" dirty="0">
                <a:latin typeface="Poor Richard" pitchFamily="18" charset="0"/>
              </a:rPr>
            </a:br>
            <a:r>
              <a:rPr lang="en-US" b="1" dirty="0"/>
              <a:t>Innovative Schools Virtual University</a:t>
            </a:r>
            <a:endParaRPr lang="en-US" sz="2800" b="1" dirty="0">
              <a:latin typeface="Poor Richard" pitchFamily="18" charset="0"/>
            </a:endParaRPr>
          </a:p>
        </p:txBody>
      </p:sp>
      <p:pic>
        <p:nvPicPr>
          <p:cNvPr id="7" name="Picture 6" descr="connected(2).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Content Placeholder 2"/>
          <p:cNvSpPr>
            <a:spLocks noGrp="1"/>
          </p:cNvSpPr>
          <p:nvPr>
            <p:ph idx="4294967295"/>
          </p:nvPr>
        </p:nvSpPr>
        <p:spPr>
          <a:xfrm>
            <a:off x="571500" y="3714750"/>
            <a:ext cx="8229600" cy="2543175"/>
          </a:xfrm>
        </p:spPr>
        <p:txBody>
          <a:bodyPr/>
          <a:lstStyle/>
          <a:p>
            <a:pPr>
              <a:buFontTx/>
              <a:buNone/>
            </a:pPr>
            <a:r>
              <a:rPr lang="en-NZ" sz="1400" dirty="0">
                <a:latin typeface="Bell Gothic Std Light" pitchFamily="34" charset="0"/>
              </a:rPr>
              <a:t>       CONSIDER</a:t>
            </a:r>
          </a:p>
          <a:p>
            <a:pPr>
              <a:buFontTx/>
              <a:buBlip>
                <a:blip r:embed="rId3"/>
              </a:buBlip>
            </a:pPr>
            <a:r>
              <a:rPr lang="en-NZ" sz="1400" dirty="0">
                <a:latin typeface="Bell Gothic Std Light" pitchFamily="34" charset="0"/>
              </a:rPr>
              <a:t>What </a:t>
            </a:r>
            <a:r>
              <a:rPr lang="en-NZ" sz="1400" b="1" dirty="0">
                <a:latin typeface="Bell Gothic Std Light" pitchFamily="34" charset="0"/>
              </a:rPr>
              <a:t>benefits/ motivation </a:t>
            </a:r>
            <a:r>
              <a:rPr lang="en-NZ" sz="1400" dirty="0">
                <a:latin typeface="Bell Gothic Std Light" pitchFamily="34" charset="0"/>
              </a:rPr>
              <a:t>is there for participants? What is the</a:t>
            </a:r>
            <a:r>
              <a:rPr lang="en-NZ" sz="1400" b="1" dirty="0">
                <a:latin typeface="Bell Gothic Std Light" pitchFamily="34" charset="0"/>
              </a:rPr>
              <a:t> purpose </a:t>
            </a:r>
            <a:r>
              <a:rPr lang="en-NZ" sz="1400" dirty="0">
                <a:latin typeface="Bell Gothic Std Light" pitchFamily="34" charset="0"/>
              </a:rPr>
              <a:t>of this community?</a:t>
            </a:r>
            <a:endParaRPr lang="en-US" sz="1400" dirty="0">
              <a:latin typeface="Bell Gothic Std Light" pitchFamily="34" charset="0"/>
            </a:endParaRPr>
          </a:p>
          <a:p>
            <a:pPr>
              <a:buFontTx/>
              <a:buBlip>
                <a:blip r:embed="rId3"/>
              </a:buBlip>
            </a:pPr>
            <a:r>
              <a:rPr lang="en-NZ" sz="1400" dirty="0">
                <a:latin typeface="Bell Gothic Std Light" pitchFamily="34" charset="0"/>
              </a:rPr>
              <a:t>What are the </a:t>
            </a:r>
            <a:r>
              <a:rPr lang="en-NZ" sz="1400" b="1" dirty="0">
                <a:latin typeface="Bell Gothic Std Light" pitchFamily="34" charset="0"/>
              </a:rPr>
              <a:t>roles and protocols</a:t>
            </a:r>
            <a:r>
              <a:rPr lang="en-NZ" sz="1400" dirty="0">
                <a:latin typeface="Bell Gothic Std Light" pitchFamily="34" charset="0"/>
              </a:rPr>
              <a:t>?  Do members have ownership over these protocols?  Who ensures that these are adhered to?</a:t>
            </a:r>
            <a:endParaRPr lang="en-US" sz="1400" dirty="0">
              <a:latin typeface="Bell Gothic Std Light" pitchFamily="34" charset="0"/>
            </a:endParaRPr>
          </a:p>
          <a:p>
            <a:pPr>
              <a:buFontTx/>
              <a:buBlip>
                <a:blip r:embed="rId3"/>
              </a:buBlip>
            </a:pPr>
            <a:r>
              <a:rPr lang="en-NZ" sz="1400" dirty="0">
                <a:latin typeface="Bell Gothic Std Light" pitchFamily="34" charset="0"/>
              </a:rPr>
              <a:t>Is the culture of the group such that </a:t>
            </a:r>
            <a:r>
              <a:rPr lang="en-NZ" sz="1400" b="1" dirty="0">
                <a:latin typeface="Bell Gothic Std Light" pitchFamily="34" charset="0"/>
              </a:rPr>
              <a:t>collaboration </a:t>
            </a:r>
            <a:r>
              <a:rPr lang="en-NZ" sz="1400" dirty="0">
                <a:latin typeface="Bell Gothic Std Light" pitchFamily="34" charset="0"/>
              </a:rPr>
              <a:t>is valued?  How do you promote this collaboration online?  </a:t>
            </a:r>
            <a:endParaRPr lang="en-US" sz="1400" dirty="0">
              <a:latin typeface="Bell Gothic Std Light" pitchFamily="34" charset="0"/>
            </a:endParaRPr>
          </a:p>
          <a:p>
            <a:pPr>
              <a:buFontTx/>
              <a:buBlip>
                <a:blip r:embed="rId3"/>
              </a:buBlip>
            </a:pPr>
            <a:r>
              <a:rPr lang="en-NZ" sz="1400" dirty="0">
                <a:latin typeface="Bell Gothic Std Light" pitchFamily="34" charset="0"/>
              </a:rPr>
              <a:t>How is </a:t>
            </a:r>
            <a:r>
              <a:rPr lang="en-NZ" sz="1400" b="1" dirty="0">
                <a:latin typeface="Bell Gothic Std Light" pitchFamily="34" charset="0"/>
              </a:rPr>
              <a:t>trust</a:t>
            </a:r>
            <a:r>
              <a:rPr lang="en-NZ" sz="1400" dirty="0">
                <a:latin typeface="Bell Gothic Std Light" pitchFamily="34" charset="0"/>
              </a:rPr>
              <a:t> nurtured in this environment?</a:t>
            </a:r>
            <a:endParaRPr lang="en-US" sz="1400" dirty="0">
              <a:latin typeface="Bell Gothic Std Light" pitchFamily="34" charset="0"/>
            </a:endParaRPr>
          </a:p>
          <a:p>
            <a:pPr>
              <a:buFontTx/>
              <a:buBlip>
                <a:blip r:embed="rId3"/>
              </a:buBlip>
            </a:pPr>
            <a:r>
              <a:rPr lang="en-NZ" sz="1400" dirty="0">
                <a:latin typeface="Bell Gothic Std Light" pitchFamily="34" charset="0"/>
              </a:rPr>
              <a:t>How is </a:t>
            </a:r>
            <a:r>
              <a:rPr lang="en-NZ" sz="1400" b="1" dirty="0">
                <a:latin typeface="Bell Gothic Std Light" pitchFamily="34" charset="0"/>
              </a:rPr>
              <a:t>risk-taking / </a:t>
            </a:r>
            <a:r>
              <a:rPr lang="en-NZ" sz="1400" dirty="0">
                <a:latin typeface="Bell Gothic Std Light" pitchFamily="34" charset="0"/>
              </a:rPr>
              <a:t>the sharing of half-baked ideas encouraged?</a:t>
            </a:r>
            <a:endParaRPr lang="en-US" sz="1400" dirty="0">
              <a:latin typeface="Bell Gothic Std Light" pitchFamily="34" charset="0"/>
            </a:endParaRPr>
          </a:p>
          <a:p>
            <a:pPr>
              <a:buFontTx/>
              <a:buBlip>
                <a:blip r:embed="rId3"/>
              </a:buBlip>
            </a:pPr>
            <a:r>
              <a:rPr lang="en-NZ" sz="1400" dirty="0">
                <a:latin typeface="Bell Gothic Std Light" pitchFamily="34" charset="0"/>
              </a:rPr>
              <a:t>Have members had previous experienced working collaboratively as a group?</a:t>
            </a:r>
            <a:endParaRPr lang="en-US" sz="1400" dirty="0">
              <a:latin typeface="Bell Gothic Std Light" pitchFamily="34" charset="0"/>
            </a:endParaRPr>
          </a:p>
          <a:p>
            <a:pPr>
              <a:buFontTx/>
              <a:buBlip>
                <a:blip r:embed="rId3"/>
              </a:buBlip>
            </a:pPr>
            <a:r>
              <a:rPr lang="en-NZ" sz="1400" dirty="0">
                <a:latin typeface="Bell Gothic Std Light" pitchFamily="34" charset="0"/>
              </a:rPr>
              <a:t>Are there opportunities for the group to meet </a:t>
            </a:r>
            <a:r>
              <a:rPr lang="en-NZ" sz="1400" b="1" dirty="0">
                <a:latin typeface="Bell Gothic Std Light" pitchFamily="34" charset="0"/>
              </a:rPr>
              <a:t>face-to face</a:t>
            </a:r>
            <a:r>
              <a:rPr lang="en-NZ" sz="1400" dirty="0">
                <a:latin typeface="Bell Gothic Std Light" pitchFamily="34" charset="0"/>
              </a:rPr>
              <a:t>?</a:t>
            </a:r>
            <a:endParaRPr lang="en-US" sz="1400" dirty="0">
              <a:latin typeface="Bell Gothic Std Light" pitchFamily="34" charset="0"/>
            </a:endParaRPr>
          </a:p>
          <a:p>
            <a:pPr>
              <a:buFontTx/>
              <a:buBlip>
                <a:blip r:embed="rId3"/>
              </a:buBlip>
            </a:pPr>
            <a:r>
              <a:rPr lang="en-NZ" sz="1400" dirty="0">
                <a:latin typeface="Bell Gothic Std Light" pitchFamily="34" charset="0"/>
              </a:rPr>
              <a:t>Critical mass of users to make community viable?</a:t>
            </a:r>
            <a:endParaRPr lang="en-US" sz="1400" dirty="0">
              <a:latin typeface="Bell Gothic Std Light" pitchFamily="34" charset="0"/>
            </a:endParaRPr>
          </a:p>
          <a:p>
            <a:pPr>
              <a:buFontTx/>
              <a:buNone/>
            </a:pPr>
            <a:endParaRPr lang="en-US" dirty="0"/>
          </a:p>
        </p:txBody>
      </p:sp>
      <p:sp>
        <p:nvSpPr>
          <p:cNvPr id="4" name="Content Placeholder 2"/>
          <p:cNvSpPr txBox="1">
            <a:spLocks/>
          </p:cNvSpPr>
          <p:nvPr/>
        </p:nvSpPr>
        <p:spPr bwMode="auto">
          <a:xfrm>
            <a:off x="571500" y="4500563"/>
            <a:ext cx="8229600" cy="2543175"/>
          </a:xfrm>
          <a:prstGeom prst="rect">
            <a:avLst/>
          </a:prstGeom>
          <a:noFill/>
          <a:ln w="9525">
            <a:noFill/>
            <a:miter lim="800000"/>
            <a:headEnd/>
            <a:tailEnd/>
          </a:ln>
        </p:spPr>
        <p:txBody>
          <a:bodyPr/>
          <a:lstStyle/>
          <a:p>
            <a:pPr marL="342900" indent="-342900">
              <a:spcBef>
                <a:spcPct val="20000"/>
              </a:spcBef>
              <a:buFont typeface="Arial" charset="0"/>
              <a:buNone/>
              <a:defRPr/>
            </a:pPr>
            <a:endParaRPr lang="en-US" sz="3200" dirty="0">
              <a:latin typeface="+mn-lt"/>
              <a:cs typeface="+mn-cs"/>
            </a:endParaRPr>
          </a:p>
        </p:txBody>
      </p:sp>
      <p:sp>
        <p:nvSpPr>
          <p:cNvPr id="303108" name="TextBox 6"/>
          <p:cNvSpPr txBox="1">
            <a:spLocks noChangeArrowheads="1"/>
          </p:cNvSpPr>
          <p:nvPr/>
        </p:nvSpPr>
        <p:spPr bwMode="auto">
          <a:xfrm>
            <a:off x="571500" y="142875"/>
            <a:ext cx="8143875" cy="1416050"/>
          </a:xfrm>
          <a:prstGeom prst="rect">
            <a:avLst/>
          </a:prstGeom>
          <a:noFill/>
          <a:ln w="9525">
            <a:noFill/>
            <a:miter lim="800000"/>
            <a:headEnd/>
            <a:tailEnd/>
          </a:ln>
        </p:spPr>
        <p:txBody>
          <a:bodyPr>
            <a:spAutoFit/>
          </a:bodyPr>
          <a:lstStyle/>
          <a:p>
            <a:pPr algn="ctr"/>
            <a:r>
              <a:rPr lang="en-US" sz="3600">
                <a:solidFill>
                  <a:srgbClr val="FF0000"/>
                </a:solidFill>
                <a:latin typeface="Bell Gothic Std Light" pitchFamily="34" charset="0"/>
              </a:rPr>
              <a:t>“Social presence </a:t>
            </a:r>
            <a:r>
              <a:rPr lang="en-US">
                <a:solidFill>
                  <a:srgbClr val="FF0000"/>
                </a:solidFill>
                <a:latin typeface="Bell Gothic Std Light" pitchFamily="34" charset="0"/>
              </a:rPr>
              <a:t>the ability of participant to project themselves socially and emotionally as real people…” </a:t>
            </a:r>
          </a:p>
          <a:p>
            <a:pPr algn="r"/>
            <a:r>
              <a:rPr lang="en-US" sz="1400">
                <a:solidFill>
                  <a:srgbClr val="FF0000"/>
                </a:solidFill>
                <a:latin typeface="Bell Gothic Std Light" pitchFamily="34" charset="0"/>
              </a:rPr>
              <a:t>(p. 28, Garrison and Vaughn)</a:t>
            </a:r>
          </a:p>
          <a:p>
            <a:endParaRPr lang="en-US"/>
          </a:p>
        </p:txBody>
      </p:sp>
      <p:sp>
        <p:nvSpPr>
          <p:cNvPr id="8" name="TextBox 7"/>
          <p:cNvSpPr txBox="1"/>
          <p:nvPr/>
        </p:nvSpPr>
        <p:spPr>
          <a:xfrm>
            <a:off x="6500813" y="1701800"/>
            <a:ext cx="1500187" cy="369888"/>
          </a:xfrm>
          <a:prstGeom prst="rect">
            <a:avLst/>
          </a:prstGeom>
          <a:noFill/>
        </p:spPr>
        <p:txBody>
          <a:bodyPr>
            <a:spAutoFit/>
          </a:bodyPr>
          <a:lstStyle/>
          <a:p>
            <a:pPr>
              <a:defRPr/>
            </a:pPr>
            <a:r>
              <a:rPr lang="en-NZ" b="1" dirty="0">
                <a:latin typeface="+mj-lt"/>
                <a:cs typeface="+mn-cs"/>
              </a:rPr>
              <a:t>benefits</a:t>
            </a:r>
            <a:endParaRPr lang="en-US" b="1" dirty="0">
              <a:latin typeface="+mj-lt"/>
              <a:cs typeface="+mn-cs"/>
            </a:endParaRPr>
          </a:p>
        </p:txBody>
      </p:sp>
      <p:sp>
        <p:nvSpPr>
          <p:cNvPr id="9" name="TextBox 8"/>
          <p:cNvSpPr txBox="1"/>
          <p:nvPr/>
        </p:nvSpPr>
        <p:spPr>
          <a:xfrm>
            <a:off x="3962400" y="2987675"/>
            <a:ext cx="2395538" cy="461665"/>
          </a:xfrm>
          <a:prstGeom prst="rect">
            <a:avLst/>
          </a:prstGeom>
          <a:noFill/>
        </p:spPr>
        <p:txBody>
          <a:bodyPr wrap="square">
            <a:spAutoFit/>
          </a:bodyPr>
          <a:lstStyle/>
          <a:p>
            <a:pPr>
              <a:defRPr/>
            </a:pPr>
            <a:r>
              <a:rPr lang="en-NZ" b="1" dirty="0">
                <a:latin typeface="+mj-lt"/>
                <a:cs typeface="+mn-cs"/>
              </a:rPr>
              <a:t>motivation</a:t>
            </a:r>
            <a:endParaRPr lang="en-US" b="1" dirty="0">
              <a:latin typeface="+mj-lt"/>
              <a:cs typeface="+mn-cs"/>
            </a:endParaRPr>
          </a:p>
        </p:txBody>
      </p:sp>
      <p:sp>
        <p:nvSpPr>
          <p:cNvPr id="10" name="TextBox 9"/>
          <p:cNvSpPr txBox="1"/>
          <p:nvPr/>
        </p:nvSpPr>
        <p:spPr>
          <a:xfrm>
            <a:off x="4929188" y="1773238"/>
            <a:ext cx="1500187" cy="369887"/>
          </a:xfrm>
          <a:prstGeom prst="rect">
            <a:avLst/>
          </a:prstGeom>
          <a:noFill/>
        </p:spPr>
        <p:txBody>
          <a:bodyPr>
            <a:spAutoFit/>
          </a:bodyPr>
          <a:lstStyle/>
          <a:p>
            <a:pPr>
              <a:defRPr/>
            </a:pPr>
            <a:r>
              <a:rPr lang="en-NZ" b="1" dirty="0">
                <a:latin typeface="+mj-lt"/>
                <a:cs typeface="+mn-cs"/>
              </a:rPr>
              <a:t>role</a:t>
            </a:r>
            <a:endParaRPr lang="en-US" b="1" dirty="0">
              <a:latin typeface="+mj-lt"/>
              <a:cs typeface="+mn-cs"/>
            </a:endParaRPr>
          </a:p>
        </p:txBody>
      </p:sp>
      <p:sp>
        <p:nvSpPr>
          <p:cNvPr id="11" name="TextBox 10"/>
          <p:cNvSpPr txBox="1"/>
          <p:nvPr/>
        </p:nvSpPr>
        <p:spPr>
          <a:xfrm>
            <a:off x="4714875" y="2416175"/>
            <a:ext cx="1500188" cy="461665"/>
          </a:xfrm>
          <a:prstGeom prst="rect">
            <a:avLst/>
          </a:prstGeom>
          <a:noFill/>
        </p:spPr>
        <p:txBody>
          <a:bodyPr>
            <a:spAutoFit/>
          </a:bodyPr>
          <a:lstStyle/>
          <a:p>
            <a:pPr>
              <a:defRPr/>
            </a:pPr>
            <a:r>
              <a:rPr lang="en-NZ" b="1" dirty="0" smtClean="0">
                <a:latin typeface="+mj-lt"/>
                <a:cs typeface="+mn-cs"/>
              </a:rPr>
              <a:t>protocol</a:t>
            </a:r>
            <a:endParaRPr lang="en-US" b="1" dirty="0">
              <a:latin typeface="+mj-lt"/>
              <a:cs typeface="+mn-cs"/>
            </a:endParaRPr>
          </a:p>
        </p:txBody>
      </p:sp>
      <p:sp>
        <p:nvSpPr>
          <p:cNvPr id="12" name="TextBox 11"/>
          <p:cNvSpPr txBox="1"/>
          <p:nvPr/>
        </p:nvSpPr>
        <p:spPr>
          <a:xfrm>
            <a:off x="6715124" y="2201863"/>
            <a:ext cx="1819275" cy="461665"/>
          </a:xfrm>
          <a:prstGeom prst="rect">
            <a:avLst/>
          </a:prstGeom>
          <a:noFill/>
        </p:spPr>
        <p:txBody>
          <a:bodyPr wrap="square">
            <a:spAutoFit/>
          </a:bodyPr>
          <a:lstStyle/>
          <a:p>
            <a:pPr>
              <a:defRPr/>
            </a:pPr>
            <a:r>
              <a:rPr lang="en-NZ" b="1" dirty="0">
                <a:latin typeface="+mj-lt"/>
                <a:cs typeface="+mn-cs"/>
              </a:rPr>
              <a:t>ownership</a:t>
            </a:r>
            <a:endParaRPr lang="en-US" b="1" dirty="0">
              <a:latin typeface="+mj-lt"/>
              <a:cs typeface="+mn-cs"/>
            </a:endParaRPr>
          </a:p>
        </p:txBody>
      </p:sp>
      <p:sp>
        <p:nvSpPr>
          <p:cNvPr id="13" name="TextBox 12"/>
          <p:cNvSpPr txBox="1"/>
          <p:nvPr/>
        </p:nvSpPr>
        <p:spPr>
          <a:xfrm>
            <a:off x="3733800" y="3429000"/>
            <a:ext cx="5105400" cy="461665"/>
          </a:xfrm>
          <a:prstGeom prst="rect">
            <a:avLst/>
          </a:prstGeom>
          <a:noFill/>
        </p:spPr>
        <p:txBody>
          <a:bodyPr wrap="square">
            <a:spAutoFit/>
          </a:bodyPr>
          <a:lstStyle/>
          <a:p>
            <a:pPr>
              <a:defRPr/>
            </a:pPr>
            <a:r>
              <a:rPr lang="en-NZ" b="1" dirty="0">
                <a:latin typeface="+mj-lt"/>
                <a:cs typeface="+mn-cs"/>
              </a:rPr>
              <a:t>collaborative culture?</a:t>
            </a:r>
            <a:endParaRPr lang="en-US" b="1" dirty="0">
              <a:latin typeface="+mj-lt"/>
              <a:cs typeface="+mn-cs"/>
            </a:endParaRPr>
          </a:p>
        </p:txBody>
      </p:sp>
      <p:sp>
        <p:nvSpPr>
          <p:cNvPr id="14" name="TextBox 13"/>
          <p:cNvSpPr txBox="1"/>
          <p:nvPr/>
        </p:nvSpPr>
        <p:spPr>
          <a:xfrm>
            <a:off x="6000750" y="2143125"/>
            <a:ext cx="1500188" cy="369888"/>
          </a:xfrm>
          <a:prstGeom prst="rect">
            <a:avLst/>
          </a:prstGeom>
          <a:noFill/>
        </p:spPr>
        <p:txBody>
          <a:bodyPr>
            <a:spAutoFit/>
          </a:bodyPr>
          <a:lstStyle/>
          <a:p>
            <a:pPr>
              <a:defRPr/>
            </a:pPr>
            <a:r>
              <a:rPr lang="en-NZ" b="1" dirty="0">
                <a:latin typeface="+mj-lt"/>
                <a:cs typeface="+mn-cs"/>
              </a:rPr>
              <a:t>trust</a:t>
            </a:r>
            <a:endParaRPr lang="en-US" b="1" dirty="0">
              <a:latin typeface="+mj-lt"/>
              <a:cs typeface="+mn-cs"/>
            </a:endParaRPr>
          </a:p>
        </p:txBody>
      </p:sp>
      <p:sp>
        <p:nvSpPr>
          <p:cNvPr id="15" name="TextBox 14"/>
          <p:cNvSpPr txBox="1"/>
          <p:nvPr/>
        </p:nvSpPr>
        <p:spPr>
          <a:xfrm>
            <a:off x="7286625" y="2630488"/>
            <a:ext cx="1500188" cy="369887"/>
          </a:xfrm>
          <a:prstGeom prst="rect">
            <a:avLst/>
          </a:prstGeom>
          <a:noFill/>
        </p:spPr>
        <p:txBody>
          <a:bodyPr>
            <a:spAutoFit/>
          </a:bodyPr>
          <a:lstStyle/>
          <a:p>
            <a:pPr>
              <a:defRPr/>
            </a:pPr>
            <a:r>
              <a:rPr lang="en-NZ" b="1" dirty="0">
                <a:latin typeface="+mj-lt"/>
                <a:cs typeface="+mn-cs"/>
              </a:rPr>
              <a:t>risk-taking</a:t>
            </a:r>
            <a:endParaRPr lang="en-US" b="1" dirty="0">
              <a:latin typeface="+mj-lt"/>
              <a:cs typeface="+mn-cs"/>
            </a:endParaRPr>
          </a:p>
        </p:txBody>
      </p:sp>
      <p:pic>
        <p:nvPicPr>
          <p:cNvPr id="303118" name="Picture 3" descr="fig6.jpg"/>
          <p:cNvPicPr>
            <a:picLocks noChangeAspect="1"/>
          </p:cNvPicPr>
          <p:nvPr/>
        </p:nvPicPr>
        <p:blipFill>
          <a:blip r:embed="rId4" cstate="print"/>
          <a:srcRect/>
          <a:stretch>
            <a:fillRect/>
          </a:stretch>
        </p:blipFill>
        <p:spPr bwMode="auto">
          <a:xfrm>
            <a:off x="1357313" y="1214438"/>
            <a:ext cx="2428875" cy="2217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pPr algn="r"/>
            <a:r>
              <a:rPr lang="en-US" sz="2400">
                <a:latin typeface="Bell Gothic Std Light" pitchFamily="34" charset="0"/>
              </a:rPr>
              <a:t/>
            </a:r>
            <a:br>
              <a:rPr lang="en-US" sz="2400">
                <a:latin typeface="Bell Gothic Std Light" pitchFamily="34" charset="0"/>
              </a:rPr>
            </a:br>
            <a:r>
              <a:rPr lang="en-US" sz="2400">
                <a:latin typeface="Bell Gothic Std Light" pitchFamily="34" charset="0"/>
              </a:rPr>
              <a:t/>
            </a:r>
            <a:br>
              <a:rPr lang="en-US" sz="2400">
                <a:latin typeface="Bell Gothic Std Light" pitchFamily="34" charset="0"/>
              </a:rPr>
            </a:br>
            <a:r>
              <a:rPr lang="en-US" sz="2400">
                <a:latin typeface="Bell Gothic Std Light" pitchFamily="34" charset="0"/>
              </a:rPr>
              <a:t/>
            </a:r>
            <a:br>
              <a:rPr lang="en-US" sz="2400">
                <a:latin typeface="Bell Gothic Std Light" pitchFamily="34" charset="0"/>
              </a:rPr>
            </a:br>
            <a:r>
              <a:rPr lang="en-US" sz="3600">
                <a:solidFill>
                  <a:srgbClr val="FF0000"/>
                </a:solidFill>
                <a:latin typeface="Bell Gothic Std Light" pitchFamily="34" charset="0"/>
              </a:rPr>
              <a:t>“Cognitive Presence </a:t>
            </a:r>
            <a:r>
              <a:rPr lang="en-US" sz="2400">
                <a:solidFill>
                  <a:srgbClr val="FF0000"/>
                </a:solidFill>
                <a:latin typeface="Bell Gothic Std Light" pitchFamily="34" charset="0"/>
              </a:rPr>
              <a:t>is the design, facilitation and direction of cognitive and social processes for the purposes of realising personally meaningful and educationally worthwhile learning outcomes” </a:t>
            </a:r>
            <a:r>
              <a:rPr lang="en-US" sz="1600">
                <a:solidFill>
                  <a:srgbClr val="FF0000"/>
                </a:solidFill>
              </a:rPr>
              <a:t/>
            </a:r>
            <a:br>
              <a:rPr lang="en-US" sz="1600">
                <a:solidFill>
                  <a:srgbClr val="FF0000"/>
                </a:solidFill>
              </a:rPr>
            </a:br>
            <a:r>
              <a:rPr lang="en-US" sz="1000">
                <a:solidFill>
                  <a:srgbClr val="FF0000"/>
                </a:solidFill>
              </a:rPr>
              <a:t>(p. 29, Garrsion and Vaughn)</a:t>
            </a:r>
            <a:r>
              <a:rPr lang="en-US" sz="1600">
                <a:solidFill>
                  <a:srgbClr val="FF0000"/>
                </a:solidFill>
              </a:rPr>
              <a:t/>
            </a:r>
            <a:br>
              <a:rPr lang="en-US" sz="1600">
                <a:solidFill>
                  <a:srgbClr val="FF0000"/>
                </a:solidFill>
              </a:rPr>
            </a:br>
            <a:r>
              <a:rPr lang="en-US" sz="1600">
                <a:solidFill>
                  <a:srgbClr val="FF0000"/>
                </a:solidFill>
                <a:latin typeface="Bell Gothic Std Light" pitchFamily="34" charset="0"/>
              </a:rPr>
              <a:t/>
            </a:r>
            <a:br>
              <a:rPr lang="en-US" sz="1600">
                <a:solidFill>
                  <a:srgbClr val="FF0000"/>
                </a:solidFill>
                <a:latin typeface="Bell Gothic Std Light" pitchFamily="34" charset="0"/>
              </a:rPr>
            </a:br>
            <a:r>
              <a:rPr lang="en-US" sz="1600">
                <a:latin typeface="Bell Gothic Std Light" pitchFamily="34" charset="0"/>
              </a:rPr>
              <a:t/>
            </a:r>
            <a:br>
              <a:rPr lang="en-US" sz="1600">
                <a:latin typeface="Bell Gothic Std Light" pitchFamily="34" charset="0"/>
              </a:rPr>
            </a:br>
            <a:endParaRPr lang="en-US" sz="1600"/>
          </a:p>
        </p:txBody>
      </p:sp>
      <p:sp>
        <p:nvSpPr>
          <p:cNvPr id="305155" name="TextBox 5"/>
          <p:cNvSpPr txBox="1">
            <a:spLocks noChangeArrowheads="1"/>
          </p:cNvSpPr>
          <p:nvPr/>
        </p:nvSpPr>
        <p:spPr bwMode="auto">
          <a:xfrm>
            <a:off x="3571875" y="3305175"/>
            <a:ext cx="1500188" cy="830263"/>
          </a:xfrm>
          <a:prstGeom prst="rect">
            <a:avLst/>
          </a:prstGeom>
          <a:noFill/>
          <a:ln w="9525">
            <a:noFill/>
            <a:miter lim="800000"/>
            <a:headEnd/>
            <a:tailEnd/>
          </a:ln>
        </p:spPr>
        <p:txBody>
          <a:bodyPr>
            <a:spAutoFit/>
          </a:bodyPr>
          <a:lstStyle/>
          <a:p>
            <a:r>
              <a:rPr lang="en-NZ" sz="1600"/>
              <a:t>Underpinned by inquiry and research</a:t>
            </a:r>
            <a:endParaRPr lang="en-US" sz="1600"/>
          </a:p>
        </p:txBody>
      </p:sp>
      <p:sp>
        <p:nvSpPr>
          <p:cNvPr id="305156" name="TextBox 6"/>
          <p:cNvSpPr txBox="1">
            <a:spLocks noChangeArrowheads="1"/>
          </p:cNvSpPr>
          <p:nvPr/>
        </p:nvSpPr>
        <p:spPr bwMode="auto">
          <a:xfrm>
            <a:off x="5286375" y="3090863"/>
            <a:ext cx="2286000" cy="830262"/>
          </a:xfrm>
          <a:prstGeom prst="rect">
            <a:avLst/>
          </a:prstGeom>
          <a:noFill/>
          <a:ln w="9525">
            <a:noFill/>
            <a:miter lim="800000"/>
            <a:headEnd/>
            <a:tailEnd/>
          </a:ln>
        </p:spPr>
        <p:txBody>
          <a:bodyPr>
            <a:spAutoFit/>
          </a:bodyPr>
          <a:lstStyle/>
          <a:p>
            <a:r>
              <a:rPr lang="en-NZ" sz="1600"/>
              <a:t>Improvements in teacher  practice and student outcomes</a:t>
            </a:r>
            <a:endParaRPr lang="en-US" sz="1600"/>
          </a:p>
        </p:txBody>
      </p:sp>
      <p:sp>
        <p:nvSpPr>
          <p:cNvPr id="305157" name="TextBox 7"/>
          <p:cNvSpPr txBox="1">
            <a:spLocks noChangeArrowheads="1"/>
          </p:cNvSpPr>
          <p:nvPr/>
        </p:nvSpPr>
        <p:spPr bwMode="auto">
          <a:xfrm>
            <a:off x="4143375" y="2733675"/>
            <a:ext cx="1500188" cy="338138"/>
          </a:xfrm>
          <a:prstGeom prst="rect">
            <a:avLst/>
          </a:prstGeom>
          <a:noFill/>
          <a:ln w="9525">
            <a:noFill/>
            <a:miter lim="800000"/>
            <a:headEnd/>
            <a:tailEnd/>
          </a:ln>
        </p:spPr>
        <p:txBody>
          <a:bodyPr>
            <a:spAutoFit/>
          </a:bodyPr>
          <a:lstStyle/>
          <a:p>
            <a:r>
              <a:rPr lang="en-NZ" sz="1600"/>
              <a:t>Responsive</a:t>
            </a:r>
            <a:endParaRPr lang="en-US" sz="1600"/>
          </a:p>
        </p:txBody>
      </p:sp>
      <p:sp>
        <p:nvSpPr>
          <p:cNvPr id="305158" name="TextBox 8"/>
          <p:cNvSpPr txBox="1">
            <a:spLocks noChangeArrowheads="1"/>
          </p:cNvSpPr>
          <p:nvPr/>
        </p:nvSpPr>
        <p:spPr bwMode="auto">
          <a:xfrm>
            <a:off x="7643813" y="3162300"/>
            <a:ext cx="1500187" cy="1076325"/>
          </a:xfrm>
          <a:prstGeom prst="rect">
            <a:avLst/>
          </a:prstGeom>
          <a:noFill/>
          <a:ln w="9525">
            <a:noFill/>
            <a:miter lim="800000"/>
            <a:headEnd/>
            <a:tailEnd/>
          </a:ln>
        </p:spPr>
        <p:txBody>
          <a:bodyPr>
            <a:spAutoFit/>
          </a:bodyPr>
          <a:lstStyle/>
          <a:p>
            <a:r>
              <a:rPr lang="en-NZ" sz="1600"/>
              <a:t>Methods, stories, cases , tool, documents</a:t>
            </a:r>
            <a:endParaRPr lang="en-US" sz="1600"/>
          </a:p>
        </p:txBody>
      </p:sp>
      <p:sp>
        <p:nvSpPr>
          <p:cNvPr id="305159" name="TextBox 9"/>
          <p:cNvSpPr txBox="1">
            <a:spLocks noChangeArrowheads="1"/>
          </p:cNvSpPr>
          <p:nvPr/>
        </p:nvSpPr>
        <p:spPr bwMode="auto">
          <a:xfrm>
            <a:off x="4286250" y="4305300"/>
            <a:ext cx="4071938" cy="338138"/>
          </a:xfrm>
          <a:prstGeom prst="rect">
            <a:avLst/>
          </a:prstGeom>
          <a:noFill/>
          <a:ln w="9525">
            <a:noFill/>
            <a:miter lim="800000"/>
            <a:headEnd/>
            <a:tailEnd/>
          </a:ln>
        </p:spPr>
        <p:txBody>
          <a:bodyPr>
            <a:spAutoFit/>
          </a:bodyPr>
          <a:lstStyle/>
          <a:p>
            <a:r>
              <a:rPr lang="en-NZ" sz="1600"/>
              <a:t>Understandings discussed and challenged.</a:t>
            </a:r>
            <a:endParaRPr lang="en-US" sz="1600"/>
          </a:p>
        </p:txBody>
      </p:sp>
      <p:sp>
        <p:nvSpPr>
          <p:cNvPr id="305160" name="TextBox 10"/>
          <p:cNvSpPr txBox="1">
            <a:spLocks noChangeArrowheads="1"/>
          </p:cNvSpPr>
          <p:nvPr/>
        </p:nvSpPr>
        <p:spPr bwMode="auto">
          <a:xfrm>
            <a:off x="5214938" y="2162175"/>
            <a:ext cx="1500187" cy="523875"/>
          </a:xfrm>
          <a:prstGeom prst="rect">
            <a:avLst/>
          </a:prstGeom>
          <a:noFill/>
          <a:ln w="9525">
            <a:noFill/>
            <a:miter lim="800000"/>
            <a:headEnd/>
            <a:tailEnd/>
          </a:ln>
        </p:spPr>
        <p:txBody>
          <a:bodyPr>
            <a:spAutoFit/>
          </a:bodyPr>
          <a:lstStyle/>
          <a:p>
            <a:r>
              <a:rPr lang="en-NZ" sz="2800"/>
              <a:t>content</a:t>
            </a:r>
            <a:endParaRPr lang="en-US" sz="2800"/>
          </a:p>
        </p:txBody>
      </p:sp>
      <p:sp>
        <p:nvSpPr>
          <p:cNvPr id="305161" name="Content Placeholder 2"/>
          <p:cNvSpPr>
            <a:spLocks noGrp="1"/>
          </p:cNvSpPr>
          <p:nvPr>
            <p:ph idx="4294967295"/>
          </p:nvPr>
        </p:nvSpPr>
        <p:spPr>
          <a:xfrm>
            <a:off x="428625" y="5000625"/>
            <a:ext cx="8229600" cy="1357313"/>
          </a:xfrm>
        </p:spPr>
        <p:txBody>
          <a:bodyPr/>
          <a:lstStyle/>
          <a:p>
            <a:pPr>
              <a:buFontTx/>
              <a:buNone/>
            </a:pPr>
            <a:r>
              <a:rPr lang="en-NZ" sz="1400">
                <a:latin typeface="Bell Gothic Std Light" pitchFamily="34" charset="0"/>
              </a:rPr>
              <a:t>       CONSIDER</a:t>
            </a:r>
          </a:p>
          <a:p>
            <a:pPr>
              <a:buFontTx/>
              <a:buBlip>
                <a:blip r:embed="rId3"/>
              </a:buBlip>
            </a:pPr>
            <a:r>
              <a:rPr lang="en-NZ" sz="1400">
                <a:latin typeface="Bell Gothic Std Light" pitchFamily="34" charset="0"/>
              </a:rPr>
              <a:t>Is this a task that can benefit from collaboration, traditional or electronic?</a:t>
            </a:r>
          </a:p>
          <a:p>
            <a:pPr>
              <a:buFontTx/>
              <a:buBlip>
                <a:blip r:embed="rId3"/>
              </a:buBlip>
            </a:pPr>
            <a:r>
              <a:rPr lang="en-NZ" sz="1400">
                <a:latin typeface="Bell Gothic Std Light" pitchFamily="34" charset="0"/>
              </a:rPr>
              <a:t>Is there a defined focus?</a:t>
            </a:r>
          </a:p>
          <a:p>
            <a:pPr>
              <a:buFontTx/>
              <a:buBlip>
                <a:blip r:embed="rId3"/>
              </a:buBlip>
            </a:pPr>
            <a:r>
              <a:rPr lang="en-NZ" sz="1400">
                <a:latin typeface="Bell Gothic Std Light" pitchFamily="34" charset="0"/>
              </a:rPr>
              <a:t>Is there a common goal which is clearly articulated?</a:t>
            </a:r>
          </a:p>
          <a:p>
            <a:pPr>
              <a:buFontTx/>
              <a:buBlip>
                <a:blip r:embed="rId3"/>
              </a:buBlip>
            </a:pPr>
            <a:endParaRPr lang="en-US"/>
          </a:p>
        </p:txBody>
      </p:sp>
      <p:pic>
        <p:nvPicPr>
          <p:cNvPr id="305162" name="Picture 3" descr="fig6.jpg"/>
          <p:cNvPicPr>
            <a:picLocks noChangeAspect="1"/>
          </p:cNvPicPr>
          <p:nvPr/>
        </p:nvPicPr>
        <p:blipFill>
          <a:blip r:embed="rId4" cstate="print"/>
          <a:srcRect/>
          <a:stretch>
            <a:fillRect/>
          </a:stretch>
        </p:blipFill>
        <p:spPr bwMode="auto">
          <a:xfrm>
            <a:off x="285750" y="1857375"/>
            <a:ext cx="3000375" cy="2738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Content Placeholder 2"/>
          <p:cNvSpPr>
            <a:spLocks noGrp="1"/>
          </p:cNvSpPr>
          <p:nvPr>
            <p:ph idx="4294967295"/>
          </p:nvPr>
        </p:nvSpPr>
        <p:spPr>
          <a:xfrm>
            <a:off x="428625" y="428625"/>
            <a:ext cx="8229600" cy="1357313"/>
          </a:xfrm>
        </p:spPr>
        <p:txBody>
          <a:bodyPr/>
          <a:lstStyle/>
          <a:p>
            <a:pPr>
              <a:buFontTx/>
              <a:buNone/>
            </a:pPr>
            <a:r>
              <a:rPr lang="en-US" sz="2800">
                <a:solidFill>
                  <a:srgbClr val="FF0000"/>
                </a:solidFill>
                <a:latin typeface="Bell Gothic Std Light" pitchFamily="34" charset="0"/>
              </a:rPr>
              <a:t>“Teaching presence</a:t>
            </a:r>
            <a:r>
              <a:rPr lang="en-US" sz="2000">
                <a:solidFill>
                  <a:srgbClr val="FF0000"/>
                </a:solidFill>
                <a:latin typeface="Bell Gothic Std Light" pitchFamily="34" charset="0"/>
              </a:rPr>
              <a:t> is the design, facilitation and direction of cognitive and social processes for the purposes of realising personally meaningful and educationally worthwhile learning outcomes” </a:t>
            </a:r>
          </a:p>
          <a:p>
            <a:pPr algn="r">
              <a:buFontTx/>
              <a:buNone/>
            </a:pPr>
            <a:r>
              <a:rPr lang="en-US" sz="1800">
                <a:solidFill>
                  <a:srgbClr val="FF0000"/>
                </a:solidFill>
              </a:rPr>
              <a:t>(p. 29, Garrison and Vaughn)</a:t>
            </a:r>
            <a:endParaRPr lang="en-NZ" sz="1800">
              <a:solidFill>
                <a:srgbClr val="FF0000"/>
              </a:solidFill>
            </a:endParaRPr>
          </a:p>
          <a:p>
            <a:pPr>
              <a:buFontTx/>
              <a:buNone/>
            </a:pPr>
            <a:endParaRPr lang="en-US"/>
          </a:p>
          <a:p>
            <a:pPr>
              <a:buFontTx/>
              <a:buNone/>
            </a:pPr>
            <a:endParaRPr lang="en-US"/>
          </a:p>
        </p:txBody>
      </p:sp>
      <p:sp>
        <p:nvSpPr>
          <p:cNvPr id="6" name="TextBox 5"/>
          <p:cNvSpPr txBox="1"/>
          <p:nvPr/>
        </p:nvSpPr>
        <p:spPr>
          <a:xfrm>
            <a:off x="4929188" y="2786063"/>
            <a:ext cx="2919412" cy="461665"/>
          </a:xfrm>
          <a:prstGeom prst="rect">
            <a:avLst/>
          </a:prstGeom>
          <a:noFill/>
        </p:spPr>
        <p:txBody>
          <a:bodyPr wrap="square">
            <a:spAutoFit/>
          </a:bodyPr>
          <a:lstStyle/>
          <a:p>
            <a:pPr>
              <a:defRPr/>
            </a:pPr>
            <a:r>
              <a:rPr lang="en-NZ" b="1" dirty="0">
                <a:latin typeface="+mj-lt"/>
                <a:cs typeface="+mn-cs"/>
              </a:rPr>
              <a:t>facilitation</a:t>
            </a:r>
            <a:endParaRPr lang="en-US" b="1" dirty="0">
              <a:latin typeface="+mj-lt"/>
              <a:cs typeface="+mn-cs"/>
            </a:endParaRPr>
          </a:p>
        </p:txBody>
      </p:sp>
      <p:sp>
        <p:nvSpPr>
          <p:cNvPr id="7" name="TextBox 6"/>
          <p:cNvSpPr txBox="1"/>
          <p:nvPr/>
        </p:nvSpPr>
        <p:spPr>
          <a:xfrm>
            <a:off x="6143625" y="3214688"/>
            <a:ext cx="1500188" cy="369887"/>
          </a:xfrm>
          <a:prstGeom prst="rect">
            <a:avLst/>
          </a:prstGeom>
          <a:noFill/>
        </p:spPr>
        <p:txBody>
          <a:bodyPr>
            <a:spAutoFit/>
          </a:bodyPr>
          <a:lstStyle/>
          <a:p>
            <a:pPr>
              <a:defRPr/>
            </a:pPr>
            <a:r>
              <a:rPr lang="en-NZ" b="1" dirty="0">
                <a:latin typeface="+mj-lt"/>
                <a:cs typeface="+mn-cs"/>
              </a:rPr>
              <a:t>design</a:t>
            </a:r>
            <a:endParaRPr lang="en-US" b="1" dirty="0">
              <a:latin typeface="+mj-lt"/>
              <a:cs typeface="+mn-cs"/>
            </a:endParaRPr>
          </a:p>
        </p:txBody>
      </p:sp>
      <p:sp>
        <p:nvSpPr>
          <p:cNvPr id="8" name="TextBox 7"/>
          <p:cNvSpPr txBox="1"/>
          <p:nvPr/>
        </p:nvSpPr>
        <p:spPr>
          <a:xfrm>
            <a:off x="4786313" y="3429000"/>
            <a:ext cx="1500187" cy="369888"/>
          </a:xfrm>
          <a:prstGeom prst="rect">
            <a:avLst/>
          </a:prstGeom>
          <a:noFill/>
        </p:spPr>
        <p:txBody>
          <a:bodyPr>
            <a:spAutoFit/>
          </a:bodyPr>
          <a:lstStyle/>
          <a:p>
            <a:pPr>
              <a:defRPr/>
            </a:pPr>
            <a:r>
              <a:rPr lang="en-NZ" b="1" dirty="0">
                <a:latin typeface="+mj-lt"/>
                <a:cs typeface="+mn-cs"/>
              </a:rPr>
              <a:t>direction</a:t>
            </a:r>
            <a:endParaRPr lang="en-US" b="1" dirty="0">
              <a:latin typeface="+mj-lt"/>
              <a:cs typeface="+mn-cs"/>
            </a:endParaRPr>
          </a:p>
        </p:txBody>
      </p:sp>
      <p:sp>
        <p:nvSpPr>
          <p:cNvPr id="307206" name="Content Placeholder 2"/>
          <p:cNvSpPr txBox="1">
            <a:spLocks/>
          </p:cNvSpPr>
          <p:nvPr/>
        </p:nvSpPr>
        <p:spPr bwMode="auto">
          <a:xfrm>
            <a:off x="428625" y="5000625"/>
            <a:ext cx="8229600" cy="1357313"/>
          </a:xfrm>
          <a:prstGeom prst="rect">
            <a:avLst/>
          </a:prstGeom>
          <a:noFill/>
          <a:ln w="9525">
            <a:noFill/>
            <a:miter lim="800000"/>
            <a:headEnd/>
            <a:tailEnd/>
          </a:ln>
        </p:spPr>
        <p:txBody>
          <a:bodyPr/>
          <a:lstStyle/>
          <a:p>
            <a:pPr marL="342900" indent="-342900">
              <a:spcBef>
                <a:spcPct val="20000"/>
              </a:spcBef>
            </a:pPr>
            <a:r>
              <a:rPr lang="en-NZ" sz="1400">
                <a:latin typeface="Bell Gothic Std Light" pitchFamily="34" charset="0"/>
              </a:rPr>
              <a:t>CONSIDER</a:t>
            </a:r>
          </a:p>
          <a:p>
            <a:pPr marL="342900" indent="-342900">
              <a:spcBef>
                <a:spcPct val="20000"/>
              </a:spcBef>
              <a:buFontTx/>
              <a:buBlip>
                <a:blip r:embed="rId3"/>
              </a:buBlip>
            </a:pPr>
            <a:r>
              <a:rPr lang="en-NZ" sz="1400">
                <a:latin typeface="Bell Gothic Std Light" pitchFamily="34" charset="0"/>
              </a:rPr>
              <a:t>How will the facilitator value and elicit input from others?</a:t>
            </a:r>
          </a:p>
          <a:p>
            <a:pPr marL="342900" indent="-342900">
              <a:spcBef>
                <a:spcPct val="20000"/>
              </a:spcBef>
              <a:buFontTx/>
              <a:buBlip>
                <a:blip r:embed="rId3"/>
              </a:buBlip>
            </a:pPr>
            <a:r>
              <a:rPr lang="en-NZ" sz="1400">
                <a:latin typeface="Bell Gothic Std Light" pitchFamily="34" charset="0"/>
              </a:rPr>
              <a:t>Is the facilitator someone who knows the content, is comfy with technology and has the ability to draw and inspire participants?</a:t>
            </a:r>
          </a:p>
          <a:p>
            <a:pPr marL="342900" indent="-342900">
              <a:spcBef>
                <a:spcPct val="20000"/>
              </a:spcBef>
              <a:buFontTx/>
              <a:buBlip>
                <a:blip r:embed="rId3"/>
              </a:buBlip>
            </a:pPr>
            <a:r>
              <a:rPr lang="en-NZ" sz="1400">
                <a:latin typeface="Bell Gothic Std Light" pitchFamily="34" charset="0"/>
              </a:rPr>
              <a:t>How savvy is the group? How can they be supported?</a:t>
            </a:r>
            <a:endParaRPr lang="en-US" sz="1400">
              <a:latin typeface="Bell Gothic Std Light" pitchFamily="34" charset="0"/>
            </a:endParaRPr>
          </a:p>
        </p:txBody>
      </p:sp>
      <p:pic>
        <p:nvPicPr>
          <p:cNvPr id="307207" name="Picture 3" descr="fig6.jpg"/>
          <p:cNvPicPr>
            <a:picLocks noChangeAspect="1"/>
          </p:cNvPicPr>
          <p:nvPr/>
        </p:nvPicPr>
        <p:blipFill>
          <a:blip r:embed="rId4" cstate="print"/>
          <a:srcRect/>
          <a:stretch>
            <a:fillRect/>
          </a:stretch>
        </p:blipFill>
        <p:spPr bwMode="auto">
          <a:xfrm>
            <a:off x="1357313" y="1928813"/>
            <a:ext cx="3000375" cy="2738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plp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5363" name="Text Box 5"/>
          <p:cNvSpPr txBox="1">
            <a:spLocks noChangeArrowheads="1"/>
          </p:cNvSpPr>
          <p:nvPr/>
        </p:nvSpPr>
        <p:spPr bwMode="auto">
          <a:xfrm>
            <a:off x="0" y="441325"/>
            <a:ext cx="5105400" cy="1692275"/>
          </a:xfrm>
          <a:prstGeom prst="rect">
            <a:avLst/>
          </a:prstGeom>
          <a:noFill/>
          <a:ln w="9525">
            <a:noFill/>
            <a:miter lim="800000"/>
            <a:headEnd/>
            <a:tailEnd/>
          </a:ln>
        </p:spPr>
        <p:txBody>
          <a:bodyPr>
            <a:spAutoFit/>
          </a:bodyPr>
          <a:lstStyle/>
          <a:p>
            <a:pPr>
              <a:spcBef>
                <a:spcPct val="50000"/>
              </a:spcBef>
            </a:pPr>
            <a:r>
              <a:rPr lang="en-US" sz="3200">
                <a:latin typeface="Arial" pitchFamily="34" charset="0"/>
              </a:rPr>
              <a:t>Personal Learning Networks</a:t>
            </a:r>
            <a:r>
              <a:rPr lang="en-US" sz="4000">
                <a:latin typeface="Arial" pitchFamily="34" charset="0"/>
              </a:rPr>
              <a:t/>
            </a:r>
            <a:br>
              <a:rPr lang="en-US" sz="4000">
                <a:latin typeface="Arial" pitchFamily="34" charset="0"/>
              </a:rPr>
            </a:br>
            <a:endParaRPr lang="en-US" sz="4000">
              <a:latin typeface="Arial" pitchFamily="34" charset="0"/>
            </a:endParaRPr>
          </a:p>
        </p:txBody>
      </p:sp>
      <p:pic>
        <p:nvPicPr>
          <p:cNvPr id="15364" name="Picture 4" descr="3118564555_bfb76f024a.jpg"/>
          <p:cNvPicPr>
            <a:picLocks noChangeAspect="1"/>
          </p:cNvPicPr>
          <p:nvPr/>
        </p:nvPicPr>
        <p:blipFill>
          <a:blip r:embed="rId3" cstate="print"/>
          <a:srcRect/>
          <a:stretch>
            <a:fillRect/>
          </a:stretch>
        </p:blipFill>
        <p:spPr bwMode="auto">
          <a:xfrm>
            <a:off x="-304800" y="1828800"/>
            <a:ext cx="4557713" cy="3400425"/>
          </a:xfrm>
          <a:prstGeom prst="rect">
            <a:avLst/>
          </a:prstGeom>
          <a:noFill/>
          <a:ln w="9525">
            <a:noFill/>
            <a:miter lim="800000"/>
            <a:headEnd/>
            <a:tailEnd/>
          </a:ln>
        </p:spPr>
      </p:pic>
      <p:pic>
        <p:nvPicPr>
          <p:cNvPr id="15365" name="Picture 5" descr="csmithPLNmap(577x400).jpg"/>
          <p:cNvPicPr>
            <a:picLocks noChangeAspect="1"/>
          </p:cNvPicPr>
          <p:nvPr/>
        </p:nvPicPr>
        <p:blipFill>
          <a:blip r:embed="rId4" cstate="print"/>
          <a:srcRect/>
          <a:stretch>
            <a:fillRect/>
          </a:stretch>
        </p:blipFill>
        <p:spPr bwMode="auto">
          <a:xfrm>
            <a:off x="3886200" y="1676400"/>
            <a:ext cx="5202238" cy="3606800"/>
          </a:xfrm>
          <a:prstGeom prst="rect">
            <a:avLst/>
          </a:prstGeom>
          <a:noFill/>
          <a:ln w="9525">
            <a:noFill/>
            <a:miter lim="800000"/>
            <a:headEnd/>
            <a:tailEnd/>
          </a:ln>
        </p:spPr>
      </p:pic>
      <p:sp>
        <p:nvSpPr>
          <p:cNvPr id="15366" name="Rectangle 6"/>
          <p:cNvSpPr>
            <a:spLocks noChangeArrowheads="1"/>
          </p:cNvSpPr>
          <p:nvPr/>
        </p:nvSpPr>
        <p:spPr bwMode="auto">
          <a:xfrm>
            <a:off x="0" y="5791200"/>
            <a:ext cx="7410450" cy="1016000"/>
          </a:xfrm>
          <a:prstGeom prst="rect">
            <a:avLst/>
          </a:prstGeom>
          <a:noFill/>
          <a:ln w="9525">
            <a:noFill/>
            <a:miter lim="800000"/>
            <a:headEnd/>
            <a:tailEnd/>
          </a:ln>
        </p:spPr>
        <p:txBody>
          <a:bodyPr wrap="none">
            <a:spAutoFit/>
          </a:bodyPr>
          <a:lstStyle/>
          <a:p>
            <a:r>
              <a:rPr lang="en-US" sz="2000" b="1">
                <a:solidFill>
                  <a:srgbClr val="C00000"/>
                </a:solidFill>
              </a:rPr>
              <a:t>FOCUS: Individual, Connecting to Learning Objects, Resources </a:t>
            </a:r>
            <a:br>
              <a:rPr lang="en-US" sz="2000" b="1">
                <a:solidFill>
                  <a:srgbClr val="C00000"/>
                </a:solidFill>
              </a:rPr>
            </a:br>
            <a:r>
              <a:rPr lang="en-US" sz="2000" b="1">
                <a:solidFill>
                  <a:srgbClr val="C00000"/>
                </a:solidFill>
              </a:rPr>
              <a:t>and People – Social Network Driven</a:t>
            </a:r>
            <a:br>
              <a:rPr lang="en-US" sz="2000" b="1">
                <a:solidFill>
                  <a:srgbClr val="C00000"/>
                </a:solidFill>
              </a:rPr>
            </a:br>
            <a:endParaRPr lang="en-US" sz="2000">
              <a:solidFill>
                <a:srgbClr val="00206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1676400" y="228600"/>
            <a:ext cx="5973763" cy="1371600"/>
          </a:xfrm>
          <a:prstGeom prst="rect">
            <a:avLst/>
          </a:prstGeom>
          <a:noFill/>
          <a:ln w="9525">
            <a:noFill/>
            <a:miter lim="800000"/>
            <a:headEnd/>
            <a:tailEnd/>
          </a:ln>
        </p:spPr>
        <p:txBody>
          <a:bodyPr wrap="none">
            <a:spAutoFit/>
          </a:bodyPr>
          <a:lstStyle/>
          <a:p>
            <a:pPr algn="ctr"/>
            <a:r>
              <a:rPr lang="en-US" sz="4200" b="1">
                <a:latin typeface="Tempus Sans ITC" pitchFamily="82" charset="0"/>
              </a:rPr>
              <a:t>The Power of Professional</a:t>
            </a:r>
          </a:p>
          <a:p>
            <a:pPr algn="ctr"/>
            <a:r>
              <a:rPr lang="en-US" sz="4200" b="1">
                <a:latin typeface="Tempus Sans ITC" pitchFamily="82" charset="0"/>
              </a:rPr>
              <a:t>Learning Communities</a:t>
            </a:r>
          </a:p>
        </p:txBody>
      </p:sp>
      <p:sp>
        <p:nvSpPr>
          <p:cNvPr id="16387" name="Text Box 3"/>
          <p:cNvSpPr txBox="1">
            <a:spLocks noChangeArrowheads="1"/>
          </p:cNvSpPr>
          <p:nvPr/>
        </p:nvSpPr>
        <p:spPr bwMode="auto">
          <a:xfrm>
            <a:off x="762000" y="1905000"/>
            <a:ext cx="7848600" cy="4370388"/>
          </a:xfrm>
          <a:prstGeom prst="rect">
            <a:avLst/>
          </a:prstGeom>
          <a:noFill/>
          <a:ln w="9525">
            <a:noFill/>
            <a:miter lim="800000"/>
            <a:headEnd/>
            <a:tailEnd/>
          </a:ln>
        </p:spPr>
        <p:txBody>
          <a:bodyPr>
            <a:spAutoFit/>
          </a:bodyPr>
          <a:lstStyle/>
          <a:p>
            <a:pPr>
              <a:lnSpc>
                <a:spcPct val="125000"/>
              </a:lnSpc>
            </a:pPr>
            <a:r>
              <a:rPr lang="en-US" sz="2800" b="1">
                <a:solidFill>
                  <a:srgbClr val="055261"/>
                </a:solidFill>
                <a:latin typeface="Tempus Sans ITC" pitchFamily="82" charset="0"/>
              </a:rPr>
              <a:t>The most promising strategy for sustained, substantive school improvement is building the capacity of school personnel to function as a professional learning community.  The path to change in the classroom lies within and through professional learning communities.</a:t>
            </a:r>
          </a:p>
          <a:p>
            <a:endParaRPr lang="en-US" sz="1200" b="1">
              <a:solidFill>
                <a:srgbClr val="055261"/>
              </a:solidFill>
              <a:latin typeface="Tempus Sans ITC" pitchFamily="82" charset="0"/>
            </a:endParaRPr>
          </a:p>
          <a:p>
            <a:pPr algn="r"/>
            <a:r>
              <a:rPr lang="en-US" sz="2800" b="1">
                <a:solidFill>
                  <a:srgbClr val="055261"/>
                </a:solidFill>
                <a:latin typeface="Tempus Sans ITC" pitchFamily="82" charset="0"/>
              </a:rPr>
              <a:t>		Milbrey McLaughlin</a:t>
            </a:r>
            <a:br>
              <a:rPr lang="en-US" sz="2800" b="1">
                <a:solidFill>
                  <a:srgbClr val="055261"/>
                </a:solidFill>
                <a:latin typeface="Tempus Sans ITC" pitchFamily="82" charset="0"/>
              </a:rPr>
            </a:br>
            <a:r>
              <a:rPr lang="en-US" sz="2800"/>
              <a:t> </a:t>
            </a:r>
            <a:r>
              <a:rPr lang="en-US" sz="2000" i="1">
                <a:solidFill>
                  <a:srgbClr val="0070C0"/>
                </a:solidFill>
              </a:rPr>
              <a:t>Professor of Education - Stanford University</a:t>
            </a:r>
            <a:endParaRPr lang="en-US" sz="2000" b="1" i="1">
              <a:solidFill>
                <a:srgbClr val="0070C0"/>
              </a:solidFill>
              <a:latin typeface="Tempus Sans ITC" pitchFamily="82"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Text Box 2"/>
          <p:cNvSpPr txBox="1">
            <a:spLocks noChangeArrowheads="1"/>
          </p:cNvSpPr>
          <p:nvPr/>
        </p:nvSpPr>
        <p:spPr bwMode="auto">
          <a:xfrm>
            <a:off x="914400" y="533400"/>
            <a:ext cx="7488238" cy="731838"/>
          </a:xfrm>
          <a:prstGeom prst="rect">
            <a:avLst/>
          </a:prstGeom>
          <a:noFill/>
          <a:ln w="9525">
            <a:noFill/>
            <a:miter lim="800000"/>
            <a:headEnd/>
            <a:tailEnd/>
          </a:ln>
          <a:effectLst/>
        </p:spPr>
        <p:txBody>
          <a:bodyPr wrap="none">
            <a:spAutoFit/>
          </a:bodyPr>
          <a:lstStyle/>
          <a:p>
            <a:pPr algn="ctr"/>
            <a:r>
              <a:rPr lang="en-US" sz="4200" b="1">
                <a:latin typeface="Tempus Sans ITC" pitchFamily="82" charset="0"/>
              </a:rPr>
              <a:t>Need for a Collaborative</a:t>
            </a:r>
            <a:r>
              <a:rPr lang="en-US" sz="4200" b="1">
                <a:solidFill>
                  <a:schemeClr val="bg1"/>
                </a:solidFill>
                <a:latin typeface="Tempus Sans ITC" pitchFamily="82" charset="0"/>
              </a:rPr>
              <a:t> </a:t>
            </a:r>
            <a:r>
              <a:rPr lang="en-US" sz="4200" b="1">
                <a:latin typeface="Tempus Sans ITC" pitchFamily="82" charset="0"/>
              </a:rPr>
              <a:t>Culture</a:t>
            </a:r>
          </a:p>
        </p:txBody>
      </p:sp>
      <p:sp>
        <p:nvSpPr>
          <p:cNvPr id="313347" name="Text Box 3"/>
          <p:cNvSpPr txBox="1">
            <a:spLocks noChangeArrowheads="1"/>
          </p:cNvSpPr>
          <p:nvPr/>
        </p:nvSpPr>
        <p:spPr bwMode="auto">
          <a:xfrm>
            <a:off x="914400" y="2209800"/>
            <a:ext cx="7239000" cy="3444875"/>
          </a:xfrm>
          <a:prstGeom prst="rect">
            <a:avLst/>
          </a:prstGeom>
          <a:noFill/>
          <a:ln w="9525">
            <a:noFill/>
            <a:miter lim="800000"/>
            <a:headEnd/>
            <a:tailEnd/>
          </a:ln>
          <a:effectLst/>
        </p:spPr>
        <p:txBody>
          <a:bodyPr>
            <a:spAutoFit/>
          </a:bodyPr>
          <a:lstStyle/>
          <a:p>
            <a:pPr>
              <a:lnSpc>
                <a:spcPct val="125000"/>
              </a:lnSpc>
            </a:pPr>
            <a:r>
              <a:rPr lang="en-US" sz="2800" b="1">
                <a:solidFill>
                  <a:srgbClr val="055261"/>
                </a:solidFill>
                <a:latin typeface="Tempus Sans ITC" pitchFamily="82" charset="0"/>
              </a:rPr>
              <a:t>Throughout our ten-year study, whenever we found an effective school or an effective department within a school, </a:t>
            </a:r>
            <a:r>
              <a:rPr lang="en-US" sz="2800" b="1" u="sng">
                <a:solidFill>
                  <a:srgbClr val="055261"/>
                </a:solidFill>
                <a:latin typeface="Tempus Sans ITC" pitchFamily="82" charset="0"/>
              </a:rPr>
              <a:t>without exception</a:t>
            </a:r>
            <a:r>
              <a:rPr lang="en-US" sz="2800" b="1">
                <a:solidFill>
                  <a:srgbClr val="055261"/>
                </a:solidFill>
                <a:latin typeface="Tempus Sans ITC" pitchFamily="82" charset="0"/>
              </a:rPr>
              <a:t> that school or department has been a part of a collaborative professional learning community.</a:t>
            </a:r>
          </a:p>
          <a:p>
            <a:pPr algn="r">
              <a:lnSpc>
                <a:spcPct val="125000"/>
              </a:lnSpc>
            </a:pPr>
            <a:endParaRPr lang="en-US" sz="800" b="1">
              <a:solidFill>
                <a:srgbClr val="055261"/>
              </a:solidFill>
              <a:latin typeface="Tempus Sans ITC" pitchFamily="82" charset="0"/>
            </a:endParaRPr>
          </a:p>
          <a:p>
            <a:pPr algn="r">
              <a:lnSpc>
                <a:spcPct val="125000"/>
              </a:lnSpc>
            </a:pPr>
            <a:r>
              <a:rPr lang="en-US" sz="2800" b="1">
                <a:solidFill>
                  <a:srgbClr val="055261"/>
                </a:solidFill>
                <a:latin typeface="Tempus Sans ITC" pitchFamily="82" charset="0"/>
              </a:rPr>
              <a:t>Milbrey McLaughlin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Text Box 2"/>
          <p:cNvSpPr txBox="1">
            <a:spLocks noChangeArrowheads="1"/>
          </p:cNvSpPr>
          <p:nvPr/>
        </p:nvSpPr>
        <p:spPr bwMode="auto">
          <a:xfrm>
            <a:off x="914400" y="457200"/>
            <a:ext cx="7488238" cy="731838"/>
          </a:xfrm>
          <a:prstGeom prst="rect">
            <a:avLst/>
          </a:prstGeom>
          <a:noFill/>
          <a:ln w="9525">
            <a:noFill/>
            <a:miter lim="800000"/>
            <a:headEnd/>
            <a:tailEnd/>
          </a:ln>
          <a:effectLst/>
        </p:spPr>
        <p:txBody>
          <a:bodyPr wrap="none">
            <a:spAutoFit/>
          </a:bodyPr>
          <a:lstStyle/>
          <a:p>
            <a:pPr algn="ctr"/>
            <a:r>
              <a:rPr lang="en-US" sz="4200" b="1">
                <a:latin typeface="Tempus Sans ITC" pitchFamily="82" charset="0"/>
              </a:rPr>
              <a:t>Need for a Collaborative Culture</a:t>
            </a:r>
          </a:p>
        </p:txBody>
      </p:sp>
      <p:sp>
        <p:nvSpPr>
          <p:cNvPr id="314371" name="Text Box 3"/>
          <p:cNvSpPr txBox="1">
            <a:spLocks noChangeArrowheads="1"/>
          </p:cNvSpPr>
          <p:nvPr/>
        </p:nvSpPr>
        <p:spPr bwMode="auto">
          <a:xfrm>
            <a:off x="1066800" y="1828800"/>
            <a:ext cx="7315200" cy="4564063"/>
          </a:xfrm>
          <a:prstGeom prst="rect">
            <a:avLst/>
          </a:prstGeom>
          <a:noFill/>
          <a:ln w="9525">
            <a:noFill/>
            <a:miter lim="800000"/>
            <a:headEnd/>
            <a:tailEnd/>
          </a:ln>
          <a:effectLst/>
        </p:spPr>
        <p:txBody>
          <a:bodyPr>
            <a:spAutoFit/>
          </a:bodyPr>
          <a:lstStyle/>
          <a:p>
            <a:pPr>
              <a:lnSpc>
                <a:spcPct val="125000"/>
              </a:lnSpc>
            </a:pPr>
            <a:r>
              <a:rPr lang="en-US" sz="2600" b="1">
                <a:solidFill>
                  <a:srgbClr val="055261"/>
                </a:solidFill>
                <a:latin typeface="Tempus Sans ITC" pitchFamily="82" charset="0"/>
              </a:rPr>
              <a:t>If schools want to enhance their capacity to boost student learning, they should work on building a collaborative culture…When groups, rather than individuals, are seen as the main units for implementing curriculum, instruction, and assessment, they facilitate development of shared purposes for student learning and collective responsibility to achieve it.</a:t>
            </a:r>
          </a:p>
          <a:p>
            <a:pPr>
              <a:lnSpc>
                <a:spcPct val="125000"/>
              </a:lnSpc>
            </a:pPr>
            <a:r>
              <a:rPr lang="en-US" sz="2600" b="1">
                <a:solidFill>
                  <a:srgbClr val="055261"/>
                </a:solidFill>
                <a:latin typeface="Tempus Sans ITC" pitchFamily="82" charset="0"/>
              </a:rPr>
              <a:t>					Fred Newman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1" descr="Picture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7411" name="TextBox 3"/>
          <p:cNvSpPr txBox="1">
            <a:spLocks noChangeArrowheads="1"/>
          </p:cNvSpPr>
          <p:nvPr/>
        </p:nvSpPr>
        <p:spPr bwMode="auto">
          <a:xfrm>
            <a:off x="533400" y="1792288"/>
            <a:ext cx="8229600" cy="461962"/>
          </a:xfrm>
          <a:prstGeom prst="rect">
            <a:avLst/>
          </a:prstGeom>
          <a:noFill/>
          <a:ln w="9525">
            <a:noFill/>
            <a:miter lim="800000"/>
            <a:headEnd/>
            <a:tailEnd/>
          </a:ln>
        </p:spPr>
        <p:txBody>
          <a:bodyPr>
            <a:spAutoFit/>
          </a:bodyPr>
          <a:lstStyle/>
          <a:p>
            <a:endParaRPr lang="en-US"/>
          </a:p>
        </p:txBody>
      </p:sp>
      <p:sp>
        <p:nvSpPr>
          <p:cNvPr id="17412" name="Text Box 2"/>
          <p:cNvSpPr txBox="1">
            <a:spLocks noChangeArrowheads="1"/>
          </p:cNvSpPr>
          <p:nvPr/>
        </p:nvSpPr>
        <p:spPr bwMode="auto">
          <a:xfrm>
            <a:off x="3200400" y="-98286"/>
            <a:ext cx="3446777" cy="707886"/>
          </a:xfrm>
          <a:prstGeom prst="rect">
            <a:avLst/>
          </a:prstGeom>
          <a:noFill/>
          <a:ln w="9525">
            <a:noFill/>
            <a:miter lim="800000"/>
            <a:headEnd/>
            <a:tailEnd/>
          </a:ln>
        </p:spPr>
        <p:txBody>
          <a:bodyPr wrap="none">
            <a:spAutoFit/>
          </a:bodyPr>
          <a:lstStyle/>
          <a:p>
            <a:pPr algn="ctr"/>
            <a:r>
              <a:rPr lang="en-US" sz="4000" b="1" dirty="0" smtClean="0">
                <a:solidFill>
                  <a:srgbClr val="0070C0"/>
                </a:solidFill>
                <a:latin typeface="Tempus Sans ITC" pitchFamily="82" charset="0"/>
              </a:rPr>
              <a:t>CLCs </a:t>
            </a:r>
            <a:r>
              <a:rPr lang="en-US" sz="4000" b="1" dirty="0">
                <a:solidFill>
                  <a:srgbClr val="0070C0"/>
                </a:solidFill>
                <a:latin typeface="Tempus Sans ITC" pitchFamily="82" charset="0"/>
              </a:rPr>
              <a:t>in Action</a:t>
            </a:r>
          </a:p>
        </p:txBody>
      </p:sp>
      <p:sp>
        <p:nvSpPr>
          <p:cNvPr id="17413" name="TextBox 7"/>
          <p:cNvSpPr txBox="1">
            <a:spLocks noChangeArrowheads="1"/>
          </p:cNvSpPr>
          <p:nvPr/>
        </p:nvSpPr>
        <p:spPr bwMode="auto">
          <a:xfrm>
            <a:off x="533400" y="1143000"/>
            <a:ext cx="8077200" cy="461963"/>
          </a:xfrm>
          <a:prstGeom prst="rect">
            <a:avLst/>
          </a:prstGeom>
          <a:noFill/>
          <a:ln w="9525">
            <a:noFill/>
            <a:miter lim="800000"/>
            <a:headEnd/>
            <a:tailEnd/>
          </a:ln>
        </p:spPr>
        <p:txBody>
          <a:bodyPr>
            <a:spAutoFit/>
          </a:bodyPr>
          <a:lstStyle/>
          <a:p>
            <a:endParaRPr lang="en-US"/>
          </a:p>
        </p:txBody>
      </p:sp>
      <p:sp>
        <p:nvSpPr>
          <p:cNvPr id="17414" name="Rectangle 8"/>
          <p:cNvSpPr>
            <a:spLocks noChangeArrowheads="1"/>
          </p:cNvSpPr>
          <p:nvPr/>
        </p:nvSpPr>
        <p:spPr bwMode="auto">
          <a:xfrm>
            <a:off x="228600" y="609600"/>
            <a:ext cx="8915400" cy="5447645"/>
          </a:xfrm>
          <a:prstGeom prst="rect">
            <a:avLst/>
          </a:prstGeom>
          <a:noFill/>
          <a:ln w="9525">
            <a:noFill/>
            <a:miter lim="800000"/>
            <a:headEnd/>
            <a:tailEnd/>
          </a:ln>
        </p:spPr>
        <p:txBody>
          <a:bodyPr wrap="square">
            <a:spAutoFit/>
          </a:bodyPr>
          <a:lstStyle/>
          <a:p>
            <a:r>
              <a:rPr lang="en-US" sz="2800" dirty="0" smtClean="0"/>
              <a:t>Discuss with the person next to you…</a:t>
            </a:r>
            <a:r>
              <a:rPr lang="en-US" sz="2800" dirty="0"/>
              <a:t/>
            </a:r>
            <a:br>
              <a:rPr lang="en-US" sz="2800" dirty="0"/>
            </a:br>
            <a:endParaRPr lang="en-US" sz="2800" dirty="0"/>
          </a:p>
          <a:p>
            <a:r>
              <a:rPr lang="en-US" sz="2800" dirty="0"/>
              <a:t>How do you know it’s a PLC and not just a grade level team</a:t>
            </a:r>
            <a:r>
              <a:rPr lang="en-US" sz="2800" dirty="0" smtClean="0"/>
              <a:t>?</a:t>
            </a:r>
          </a:p>
          <a:p>
            <a:endParaRPr lang="en-US" sz="2800" dirty="0" smtClean="0"/>
          </a:p>
          <a:p>
            <a:r>
              <a:rPr lang="en-US" sz="2800" dirty="0" smtClean="0"/>
              <a:t>What is a global learning community? Characteristics?</a:t>
            </a:r>
          </a:p>
          <a:p>
            <a:endParaRPr lang="en-US" sz="2800" dirty="0" smtClean="0"/>
          </a:p>
          <a:p>
            <a:r>
              <a:rPr lang="en-US" sz="2800" dirty="0" smtClean="0"/>
              <a:t>Is it important for you as leaders to have your own PLN before asking your teachers to do the same? Why? Why Not?</a:t>
            </a:r>
          </a:p>
          <a:p>
            <a:endParaRPr lang="en-US" sz="3200" dirty="0" smtClean="0"/>
          </a:p>
          <a:p>
            <a:r>
              <a:rPr lang="en-US" sz="3200" dirty="0"/>
              <a:t/>
            </a:r>
            <a:br>
              <a:rPr lang="en-US" sz="3200" dirty="0"/>
            </a:br>
            <a:endParaRPr lang="en-US" sz="3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endParaRPr lang="en-US" smtClean="0"/>
          </a:p>
        </p:txBody>
      </p:sp>
      <p:sp>
        <p:nvSpPr>
          <p:cNvPr id="18435" name="Rectangle 3"/>
          <p:cNvSpPr>
            <a:spLocks noGrp="1" noChangeArrowheads="1"/>
          </p:cNvSpPr>
          <p:nvPr>
            <p:ph type="body" idx="1"/>
          </p:nvPr>
        </p:nvSpPr>
        <p:spPr/>
        <p:txBody>
          <a:bodyPr/>
          <a:lstStyle/>
          <a:p>
            <a:pPr eaLnBrk="1" hangingPunct="1"/>
            <a:endParaRPr lang="en-US" smtClean="0"/>
          </a:p>
        </p:txBody>
      </p:sp>
      <p:pic>
        <p:nvPicPr>
          <p:cNvPr id="18436" name="Picture 4" descr="virtuallearning_blank"/>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8437" name="Text Box 5"/>
          <p:cNvSpPr txBox="1">
            <a:spLocks noChangeArrowheads="1"/>
          </p:cNvSpPr>
          <p:nvPr/>
        </p:nvSpPr>
        <p:spPr bwMode="auto">
          <a:xfrm>
            <a:off x="228600" y="304800"/>
            <a:ext cx="8610600" cy="519113"/>
          </a:xfrm>
          <a:prstGeom prst="rect">
            <a:avLst/>
          </a:prstGeom>
          <a:noFill/>
          <a:ln w="9525">
            <a:noFill/>
            <a:miter lim="800000"/>
            <a:headEnd/>
            <a:tailEnd/>
          </a:ln>
        </p:spPr>
        <p:txBody>
          <a:bodyPr>
            <a:spAutoFit/>
          </a:bodyPr>
          <a:lstStyle/>
          <a:p>
            <a:pPr algn="ctr">
              <a:spcBef>
                <a:spcPct val="50000"/>
              </a:spcBef>
            </a:pPr>
            <a:r>
              <a:rPr lang="en-US" sz="2800">
                <a:solidFill>
                  <a:schemeClr val="accent1"/>
                </a:solidFill>
              </a:rPr>
              <a:t>Looking Closely at Learning Community Design</a:t>
            </a:r>
          </a:p>
        </p:txBody>
      </p:sp>
      <p:sp>
        <p:nvSpPr>
          <p:cNvPr id="18438" name="Text Box 6"/>
          <p:cNvSpPr txBox="1">
            <a:spLocks noChangeArrowheads="1"/>
          </p:cNvSpPr>
          <p:nvPr/>
        </p:nvSpPr>
        <p:spPr bwMode="auto">
          <a:xfrm>
            <a:off x="304800" y="1219200"/>
            <a:ext cx="8305800" cy="976313"/>
          </a:xfrm>
          <a:prstGeom prst="rect">
            <a:avLst/>
          </a:prstGeom>
          <a:noFill/>
          <a:ln w="9525">
            <a:noFill/>
            <a:miter lim="800000"/>
            <a:headEnd/>
            <a:tailEnd/>
          </a:ln>
        </p:spPr>
        <p:txBody>
          <a:bodyPr>
            <a:spAutoFit/>
          </a:bodyPr>
          <a:lstStyle/>
          <a:p>
            <a:pPr>
              <a:spcBef>
                <a:spcPct val="50000"/>
              </a:spcBef>
            </a:pPr>
            <a:r>
              <a:rPr lang="en-US" sz="2000">
                <a:solidFill>
                  <a:srgbClr val="66CCFF"/>
                </a:solidFill>
              </a:rPr>
              <a:t>4L Model (Linking, Lurking, Learning, and Leading) </a:t>
            </a:r>
            <a:br>
              <a:rPr lang="en-US" sz="2000">
                <a:solidFill>
                  <a:srgbClr val="66CCFF"/>
                </a:solidFill>
              </a:rPr>
            </a:br>
            <a:r>
              <a:rPr lang="en-US" sz="2000">
                <a:solidFill>
                  <a:srgbClr val="66CCFF"/>
                </a:solidFill>
              </a:rPr>
              <a:t>inspired by John Seeley Brown </a:t>
            </a:r>
            <a:br>
              <a:rPr lang="en-US" sz="2000">
                <a:solidFill>
                  <a:srgbClr val="66CCFF"/>
                </a:solidFill>
              </a:rPr>
            </a:br>
            <a:r>
              <a:rPr lang="en-US">
                <a:solidFill>
                  <a:srgbClr val="66CCFF"/>
                </a:solidFill>
                <a:hlinkClick r:id="rId3"/>
              </a:rPr>
              <a:t>http://learningcircuits.blogspot.com/2006/06/roles-in-cops.html</a:t>
            </a:r>
            <a:endParaRPr lang="en-US">
              <a:solidFill>
                <a:srgbClr val="66CCFF"/>
              </a:solidFill>
            </a:endParaRPr>
          </a:p>
        </p:txBody>
      </p:sp>
      <p:pic>
        <p:nvPicPr>
          <p:cNvPr id="18439" name="Picture 7" descr="164496007_613807add0_m"/>
          <p:cNvPicPr>
            <a:picLocks noChangeAspect="1" noChangeArrowheads="1"/>
          </p:cNvPicPr>
          <p:nvPr/>
        </p:nvPicPr>
        <p:blipFill>
          <a:blip r:embed="rId4" cstate="print"/>
          <a:srcRect/>
          <a:stretch>
            <a:fillRect/>
          </a:stretch>
        </p:blipFill>
        <p:spPr bwMode="auto">
          <a:xfrm>
            <a:off x="838200" y="2362200"/>
            <a:ext cx="4495800" cy="3840163"/>
          </a:xfrm>
          <a:prstGeom prst="rect">
            <a:avLst/>
          </a:prstGeom>
          <a:noFill/>
          <a:ln w="9525">
            <a:solidFill>
              <a:srgbClr val="0000CC"/>
            </a:solidFill>
            <a:miter lim="800000"/>
            <a:headEnd/>
            <a:tailEnd/>
          </a:ln>
        </p:spPr>
      </p:pic>
      <p:sp>
        <p:nvSpPr>
          <p:cNvPr id="18440" name="Text Box 8"/>
          <p:cNvSpPr txBox="1">
            <a:spLocks noChangeArrowheads="1"/>
          </p:cNvSpPr>
          <p:nvPr/>
        </p:nvSpPr>
        <p:spPr bwMode="auto">
          <a:xfrm>
            <a:off x="5943600" y="2667000"/>
            <a:ext cx="2895600" cy="2225675"/>
          </a:xfrm>
          <a:prstGeom prst="rect">
            <a:avLst/>
          </a:prstGeom>
          <a:noFill/>
          <a:ln w="9525">
            <a:noFill/>
            <a:miter lim="800000"/>
            <a:headEnd/>
            <a:tailEnd/>
          </a:ln>
        </p:spPr>
        <p:txBody>
          <a:bodyPr>
            <a:spAutoFit/>
          </a:bodyPr>
          <a:lstStyle/>
          <a:p>
            <a:pPr>
              <a:spcBef>
                <a:spcPct val="50000"/>
              </a:spcBef>
            </a:pPr>
            <a:r>
              <a:rPr lang="en-US" sz="2000">
                <a:solidFill>
                  <a:srgbClr val="66CCFF"/>
                </a:solidFill>
              </a:rPr>
              <a:t>This model is developed around the roles and interactions members of a community have as participants in that community.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endParaRPr lang="en-US" smtClean="0"/>
          </a:p>
        </p:txBody>
      </p:sp>
      <p:sp>
        <p:nvSpPr>
          <p:cNvPr id="19459" name="Rectangle 3"/>
          <p:cNvSpPr>
            <a:spLocks noGrp="1" noChangeArrowheads="1"/>
          </p:cNvSpPr>
          <p:nvPr>
            <p:ph type="body" idx="1"/>
          </p:nvPr>
        </p:nvSpPr>
        <p:spPr/>
        <p:txBody>
          <a:bodyPr/>
          <a:lstStyle/>
          <a:p>
            <a:pPr eaLnBrk="1" hangingPunct="1"/>
            <a:endParaRPr lang="en-US" smtClean="0"/>
          </a:p>
        </p:txBody>
      </p:sp>
      <p:pic>
        <p:nvPicPr>
          <p:cNvPr id="19460" name="Picture 4" descr="virtuallearning_blank"/>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19461" name="Picture 5" descr="4Cs_large"/>
          <p:cNvPicPr>
            <a:picLocks noChangeAspect="1" noChangeArrowheads="1"/>
          </p:cNvPicPr>
          <p:nvPr/>
        </p:nvPicPr>
        <p:blipFill>
          <a:blip r:embed="rId3" cstate="print"/>
          <a:srcRect/>
          <a:stretch>
            <a:fillRect/>
          </a:stretch>
        </p:blipFill>
        <p:spPr bwMode="auto">
          <a:xfrm>
            <a:off x="0" y="-63500"/>
            <a:ext cx="9144000" cy="6845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endParaRPr lang="en-US" smtClean="0"/>
          </a:p>
        </p:txBody>
      </p:sp>
      <p:pic>
        <p:nvPicPr>
          <p:cNvPr id="6147" name="Picture 3" descr="schooling2"/>
          <p:cNvPicPr>
            <a:picLocks noChangeAspect="1" noChangeArrowheads="1"/>
          </p:cNvPicPr>
          <p:nvPr/>
        </p:nvPicPr>
        <p:blipFill>
          <a:blip r:embed="rId2" cstate="print"/>
          <a:srcRect/>
          <a:stretch>
            <a:fillRect/>
          </a:stretch>
        </p:blipFill>
        <p:spPr bwMode="auto">
          <a:xfrm>
            <a:off x="0" y="19050"/>
            <a:ext cx="9144000" cy="6838950"/>
          </a:xfrm>
          <a:prstGeom prst="rect">
            <a:avLst/>
          </a:prstGeom>
          <a:noFill/>
          <a:ln w="9525">
            <a:noFill/>
            <a:miter lim="800000"/>
            <a:headEnd/>
            <a:tailEnd/>
          </a:ln>
        </p:spPr>
      </p:pic>
      <p:pic>
        <p:nvPicPr>
          <p:cNvPr id="6148" name="Picture 4" descr="participatoryculture_sml"/>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endParaRPr lang="en-US" smtClean="0"/>
          </a:p>
        </p:txBody>
      </p:sp>
      <p:sp>
        <p:nvSpPr>
          <p:cNvPr id="20483" name="Rectangle 3"/>
          <p:cNvSpPr>
            <a:spLocks noGrp="1" noChangeArrowheads="1"/>
          </p:cNvSpPr>
          <p:nvPr>
            <p:ph type="body" idx="1"/>
          </p:nvPr>
        </p:nvSpPr>
        <p:spPr/>
        <p:txBody>
          <a:bodyPr/>
          <a:lstStyle/>
          <a:p>
            <a:pPr eaLnBrk="1" hangingPunct="1"/>
            <a:endParaRPr lang="en-US" smtClean="0"/>
          </a:p>
        </p:txBody>
      </p:sp>
      <p:pic>
        <p:nvPicPr>
          <p:cNvPr id="20484" name="Picture 4" descr="virtuallearning_blank"/>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0485" name="Text Box 5"/>
          <p:cNvSpPr txBox="1">
            <a:spLocks noChangeArrowheads="1"/>
          </p:cNvSpPr>
          <p:nvPr/>
        </p:nvSpPr>
        <p:spPr bwMode="auto">
          <a:xfrm>
            <a:off x="0" y="228600"/>
            <a:ext cx="8915400" cy="6802438"/>
          </a:xfrm>
          <a:prstGeom prst="rect">
            <a:avLst/>
          </a:prstGeom>
          <a:noFill/>
          <a:ln w="9525">
            <a:noFill/>
            <a:miter lim="800000"/>
            <a:headEnd/>
            <a:tailEnd/>
          </a:ln>
        </p:spPr>
        <p:txBody>
          <a:bodyPr>
            <a:spAutoFit/>
          </a:bodyPr>
          <a:lstStyle/>
          <a:p>
            <a:r>
              <a:rPr lang="en-US" sz="2000" b="1">
                <a:solidFill>
                  <a:schemeClr val="bg1"/>
                </a:solidFill>
              </a:rPr>
              <a:t>Virtual Learning Communities of Relationship</a:t>
            </a:r>
            <a:r>
              <a:rPr lang="en-US" sz="2000" b="1">
                <a:solidFill>
                  <a:schemeClr val="accent1"/>
                </a:solidFill>
              </a:rPr>
              <a:t/>
            </a:r>
            <a:br>
              <a:rPr lang="en-US" sz="2000" b="1">
                <a:solidFill>
                  <a:schemeClr val="accent1"/>
                </a:solidFill>
              </a:rPr>
            </a:br>
            <a:r>
              <a:rPr lang="en-US" sz="2000">
                <a:solidFill>
                  <a:schemeClr val="accent1"/>
                </a:solidFill>
              </a:rPr>
              <a:t>A community built on relationships promotes special kinds of connections among people. These connections might be based on a shared concern, issue or learning problem, but in each instance, the emphasis is on the relationships built among participants. Issues of commitment, trust and values are inherent in any relationships which emerge in the community. (</a:t>
            </a:r>
            <a:r>
              <a:rPr lang="en-US" sz="2000" b="1">
                <a:solidFill>
                  <a:schemeClr val="bg1"/>
                </a:solidFill>
              </a:rPr>
              <a:t>Microsoft Innovative Teachers Network)</a:t>
            </a:r>
          </a:p>
          <a:p>
            <a:r>
              <a:rPr lang="en-US" sz="2000" b="1">
                <a:solidFill>
                  <a:schemeClr val="accent1"/>
                </a:solidFill>
              </a:rPr>
              <a:t/>
            </a:r>
            <a:br>
              <a:rPr lang="en-US" sz="2000" b="1">
                <a:solidFill>
                  <a:schemeClr val="accent1"/>
                </a:solidFill>
              </a:rPr>
            </a:br>
            <a:r>
              <a:rPr lang="en-US" sz="2000" b="1">
                <a:solidFill>
                  <a:schemeClr val="bg1"/>
                </a:solidFill>
              </a:rPr>
              <a:t>Virtual Learning Communities of Place</a:t>
            </a:r>
            <a:br>
              <a:rPr lang="en-US" sz="2000" b="1">
                <a:solidFill>
                  <a:schemeClr val="bg1"/>
                </a:solidFill>
              </a:rPr>
            </a:br>
            <a:r>
              <a:rPr lang="en-US" sz="2000">
                <a:solidFill>
                  <a:schemeClr val="accent1"/>
                </a:solidFill>
              </a:rPr>
              <a:t>Individuals in this type of community enjoy a common habitat or locale. </a:t>
            </a:r>
            <a:r>
              <a:rPr lang="en-US" sz="2000" b="1">
                <a:solidFill>
                  <a:schemeClr val="bg1"/>
                </a:solidFill>
              </a:rPr>
              <a:t>(My Space, Facebook, Second Life, World of Warcraft)</a:t>
            </a:r>
            <a:r>
              <a:rPr lang="en-US" sz="2000">
                <a:solidFill>
                  <a:schemeClr val="accent1"/>
                </a:solidFill>
              </a:rPr>
              <a:t/>
            </a:r>
            <a:br>
              <a:rPr lang="en-US" sz="2000">
                <a:solidFill>
                  <a:schemeClr val="accent1"/>
                </a:solidFill>
              </a:rPr>
            </a:br>
            <a:endParaRPr lang="en-US" sz="2000" b="1">
              <a:solidFill>
                <a:schemeClr val="accent1"/>
              </a:solidFill>
            </a:endParaRPr>
          </a:p>
          <a:p>
            <a:r>
              <a:rPr lang="en-US" sz="2000" b="1">
                <a:solidFill>
                  <a:schemeClr val="bg1"/>
                </a:solidFill>
              </a:rPr>
              <a:t>Virtual Learning Communities of Passion</a:t>
            </a:r>
            <a:r>
              <a:rPr lang="en-US" sz="2000" b="1">
                <a:solidFill>
                  <a:schemeClr val="accent1"/>
                </a:solidFill>
              </a:rPr>
              <a:t/>
            </a:r>
            <a:br>
              <a:rPr lang="en-US" sz="2000" b="1">
                <a:solidFill>
                  <a:schemeClr val="accent1"/>
                </a:solidFill>
              </a:rPr>
            </a:br>
            <a:r>
              <a:rPr lang="en-US" sz="2000">
                <a:solidFill>
                  <a:schemeClr val="accent1"/>
                </a:solidFill>
              </a:rPr>
              <a:t>Communities of passion reinforce people's commitment to other people, to common goals, shared values and shared conceptions of being and doing. This can be as trivial as a shared interest in wine making, or as profound as a shared search for truth.</a:t>
            </a:r>
            <a:r>
              <a:rPr lang="en-US" sz="2000" b="1">
                <a:solidFill>
                  <a:schemeClr val="accent1"/>
                </a:solidFill>
              </a:rPr>
              <a:t> </a:t>
            </a:r>
            <a:r>
              <a:rPr lang="en-US" sz="2000">
                <a:solidFill>
                  <a:schemeClr val="accent1"/>
                </a:solidFill>
              </a:rPr>
              <a:t> </a:t>
            </a:r>
            <a:r>
              <a:rPr lang="en-US" sz="2000" b="1">
                <a:solidFill>
                  <a:schemeClr val="bg1"/>
                </a:solidFill>
              </a:rPr>
              <a:t>(Taking IT Global)</a:t>
            </a:r>
            <a:r>
              <a:rPr lang="en-US" sz="2000" b="1">
                <a:solidFill>
                  <a:schemeClr val="accent1"/>
                </a:solidFill>
              </a:rPr>
              <a:t/>
            </a:r>
            <a:br>
              <a:rPr lang="en-US" sz="2000" b="1">
                <a:solidFill>
                  <a:schemeClr val="accent1"/>
                </a:solidFill>
              </a:rPr>
            </a:br>
            <a:r>
              <a:rPr lang="en-US" sz="2000" b="1">
                <a:solidFill>
                  <a:schemeClr val="accent1"/>
                </a:solidFill>
              </a:rPr>
              <a:t/>
            </a:r>
            <a:br>
              <a:rPr lang="en-US" sz="2000" b="1">
                <a:solidFill>
                  <a:schemeClr val="accent1"/>
                </a:solidFill>
              </a:rPr>
            </a:br>
            <a:r>
              <a:rPr lang="en-US" sz="2000" b="1">
                <a:solidFill>
                  <a:schemeClr val="bg1"/>
                </a:solidFill>
              </a:rPr>
              <a:t>Virtual Learning Communities of Memory</a:t>
            </a:r>
            <a:br>
              <a:rPr lang="en-US" sz="2000" b="1">
                <a:solidFill>
                  <a:schemeClr val="bg1"/>
                </a:solidFill>
              </a:rPr>
            </a:br>
            <a:r>
              <a:rPr lang="en-US" sz="2000">
                <a:solidFill>
                  <a:schemeClr val="accent1"/>
                </a:solidFill>
              </a:rPr>
              <a:t>A virtual learning community of memory is based on a shared past or a common sense of history. </a:t>
            </a:r>
            <a:r>
              <a:rPr lang="en-US" sz="2000" b="1">
                <a:solidFill>
                  <a:schemeClr val="bg1"/>
                </a:solidFill>
              </a:rPr>
              <a:t>(Holocaust Survivors Network)</a:t>
            </a:r>
          </a:p>
          <a:p>
            <a:pPr>
              <a:spcBef>
                <a:spcPct val="50000"/>
              </a:spcBef>
            </a:pPr>
            <a:endParaRPr lang="en-US">
              <a:solidFill>
                <a:schemeClr val="accent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endParaRPr lang="en-US" smtClean="0"/>
          </a:p>
        </p:txBody>
      </p:sp>
      <p:pic>
        <p:nvPicPr>
          <p:cNvPr id="21507" name="Picture 3" descr="plp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21508" name="Picture 4" descr="plpbadge">
            <a:hlinkClick r:id="rId3"/>
          </p:cNvPr>
          <p:cNvPicPr>
            <a:picLocks noChangeAspect="1" noChangeArrowheads="1"/>
          </p:cNvPicPr>
          <p:nvPr/>
        </p:nvPicPr>
        <p:blipFill>
          <a:blip r:embed="rId4" cstate="print"/>
          <a:srcRect/>
          <a:stretch>
            <a:fillRect/>
          </a:stretch>
        </p:blipFill>
        <p:spPr bwMode="auto">
          <a:xfrm>
            <a:off x="381000" y="1981200"/>
            <a:ext cx="1714500" cy="2914650"/>
          </a:xfrm>
          <a:prstGeom prst="rect">
            <a:avLst/>
          </a:prstGeom>
          <a:noFill/>
          <a:ln w="9525">
            <a:noFill/>
            <a:miter lim="800000"/>
            <a:headEnd/>
            <a:tailEnd/>
          </a:ln>
        </p:spPr>
      </p:pic>
      <p:pic>
        <p:nvPicPr>
          <p:cNvPr id="21509" name="Picture 5" descr="abpcwiki">
            <a:hlinkClick r:id="rId5"/>
          </p:cNvPr>
          <p:cNvPicPr>
            <a:picLocks noChangeAspect="1" noChangeArrowheads="1"/>
          </p:cNvPicPr>
          <p:nvPr/>
        </p:nvPicPr>
        <p:blipFill>
          <a:blip r:embed="rId6" cstate="print"/>
          <a:srcRect/>
          <a:stretch>
            <a:fillRect/>
          </a:stretch>
        </p:blipFill>
        <p:spPr bwMode="auto">
          <a:xfrm>
            <a:off x="2819400" y="2286000"/>
            <a:ext cx="5334000" cy="1146175"/>
          </a:xfrm>
          <a:prstGeom prst="rect">
            <a:avLst/>
          </a:prstGeom>
          <a:noFill/>
          <a:ln w="9525">
            <a:noFill/>
            <a:miter lim="800000"/>
            <a:headEnd/>
            <a:tailEnd/>
          </a:ln>
        </p:spPr>
      </p:pic>
      <p:pic>
        <p:nvPicPr>
          <p:cNvPr id="21510" name="Picture 6" descr="tln_logo">
            <a:hlinkClick r:id="rId7"/>
          </p:cNvPr>
          <p:cNvPicPr>
            <a:picLocks noChangeAspect="1" noChangeArrowheads="1"/>
          </p:cNvPicPr>
          <p:nvPr/>
        </p:nvPicPr>
        <p:blipFill>
          <a:blip r:embed="rId8" cstate="print"/>
          <a:srcRect/>
          <a:stretch>
            <a:fillRect/>
          </a:stretch>
        </p:blipFill>
        <p:spPr bwMode="auto">
          <a:xfrm>
            <a:off x="4419600" y="1066800"/>
            <a:ext cx="2251075" cy="1006475"/>
          </a:xfrm>
          <a:prstGeom prst="rect">
            <a:avLst/>
          </a:prstGeom>
          <a:noFill/>
          <a:ln w="9525">
            <a:noFill/>
            <a:miter lim="800000"/>
            <a:headEnd/>
            <a:tailEnd/>
          </a:ln>
        </p:spPr>
      </p:pic>
      <p:pic>
        <p:nvPicPr>
          <p:cNvPr id="21511" name="Picture 7" descr="e"/>
          <p:cNvPicPr>
            <a:picLocks noChangeAspect="1" noChangeArrowheads="1"/>
          </p:cNvPicPr>
          <p:nvPr/>
        </p:nvPicPr>
        <p:blipFill>
          <a:blip r:embed="rId9" cstate="print"/>
          <a:srcRect/>
          <a:stretch>
            <a:fillRect/>
          </a:stretch>
        </p:blipFill>
        <p:spPr bwMode="auto">
          <a:xfrm>
            <a:off x="228600" y="685800"/>
            <a:ext cx="3505200" cy="1116013"/>
          </a:xfrm>
          <a:prstGeom prst="rect">
            <a:avLst/>
          </a:prstGeom>
          <a:noFill/>
          <a:ln w="9525">
            <a:noFill/>
            <a:miter lim="800000"/>
            <a:headEnd/>
            <a:tailEnd/>
          </a:ln>
        </p:spPr>
      </p:pic>
      <p:pic>
        <p:nvPicPr>
          <p:cNvPr id="21512" name="Picture 8" descr="logo">
            <a:hlinkClick r:id="rId10"/>
          </p:cNvPr>
          <p:cNvPicPr>
            <a:picLocks noChangeAspect="1" noChangeArrowheads="1"/>
          </p:cNvPicPr>
          <p:nvPr/>
        </p:nvPicPr>
        <p:blipFill>
          <a:blip r:embed="rId11" cstate="print"/>
          <a:srcRect/>
          <a:stretch>
            <a:fillRect/>
          </a:stretch>
        </p:blipFill>
        <p:spPr bwMode="auto">
          <a:xfrm>
            <a:off x="2133600" y="3581400"/>
            <a:ext cx="3886200" cy="2119313"/>
          </a:xfrm>
          <a:prstGeom prst="rect">
            <a:avLst/>
          </a:prstGeom>
          <a:noFill/>
          <a:ln w="9525">
            <a:noFill/>
            <a:miter lim="800000"/>
            <a:headEnd/>
            <a:tailEnd/>
          </a:ln>
        </p:spPr>
      </p:pic>
      <p:sp>
        <p:nvSpPr>
          <p:cNvPr id="21513" name="Text Box 10"/>
          <p:cNvSpPr txBox="1">
            <a:spLocks noChangeArrowheads="1"/>
          </p:cNvSpPr>
          <p:nvPr/>
        </p:nvSpPr>
        <p:spPr bwMode="auto">
          <a:xfrm>
            <a:off x="304800" y="0"/>
            <a:ext cx="4114800" cy="457200"/>
          </a:xfrm>
          <a:prstGeom prst="rect">
            <a:avLst/>
          </a:prstGeom>
          <a:noFill/>
          <a:ln w="9525">
            <a:noFill/>
            <a:miter lim="800000"/>
            <a:headEnd/>
            <a:tailEnd/>
          </a:ln>
        </p:spPr>
        <p:txBody>
          <a:bodyPr>
            <a:spAutoFit/>
          </a:bodyPr>
          <a:lstStyle/>
          <a:p>
            <a:pPr>
              <a:spcBef>
                <a:spcPct val="50000"/>
              </a:spcBef>
            </a:pPr>
            <a:r>
              <a:rPr lang="en-US"/>
              <a:t>My community work</a:t>
            </a:r>
          </a:p>
        </p:txBody>
      </p:sp>
      <p:pic>
        <p:nvPicPr>
          <p:cNvPr id="21514" name="Picture 11" descr="k12badge"/>
          <p:cNvPicPr>
            <a:picLocks noChangeAspect="1" noChangeArrowheads="1"/>
          </p:cNvPicPr>
          <p:nvPr/>
        </p:nvPicPr>
        <p:blipFill>
          <a:blip r:embed="rId12" cstate="print"/>
          <a:srcRect/>
          <a:stretch>
            <a:fillRect/>
          </a:stretch>
        </p:blipFill>
        <p:spPr bwMode="auto">
          <a:xfrm>
            <a:off x="6629400" y="3810000"/>
            <a:ext cx="2209800" cy="1104900"/>
          </a:xfrm>
          <a:prstGeom prst="rect">
            <a:avLst/>
          </a:prstGeom>
          <a:noFill/>
          <a:ln w="9525">
            <a:noFill/>
            <a:miter lim="800000"/>
            <a:headEnd/>
            <a:tailEnd/>
          </a:ln>
        </p:spPr>
      </p:pic>
      <p:pic>
        <p:nvPicPr>
          <p:cNvPr id="21515" name="Picture 13" descr="logo"/>
          <p:cNvPicPr>
            <a:picLocks noChangeAspect="1" noChangeArrowheads="1"/>
          </p:cNvPicPr>
          <p:nvPr/>
        </p:nvPicPr>
        <p:blipFill>
          <a:blip r:embed="rId13" cstate="print"/>
          <a:srcRect/>
          <a:stretch>
            <a:fillRect/>
          </a:stretch>
        </p:blipFill>
        <p:spPr bwMode="auto">
          <a:xfrm>
            <a:off x="7315200" y="5029200"/>
            <a:ext cx="1400175" cy="1219200"/>
          </a:xfrm>
          <a:prstGeom prst="rect">
            <a:avLst/>
          </a:prstGeom>
          <a:noFill/>
          <a:ln w="9525">
            <a:noFill/>
            <a:miter lim="800000"/>
            <a:headEnd/>
            <a:tailEnd/>
          </a:ln>
        </p:spPr>
      </p:pic>
      <p:pic>
        <p:nvPicPr>
          <p:cNvPr id="21516" name="Picture 14" descr="sl">
            <a:hlinkClick r:id="rId14" action="ppaction://program"/>
          </p:cNvPr>
          <p:cNvPicPr>
            <a:picLocks noChangeAspect="1" noChangeArrowheads="1"/>
          </p:cNvPicPr>
          <p:nvPr/>
        </p:nvPicPr>
        <p:blipFill>
          <a:blip r:embed="rId15" cstate="print"/>
          <a:srcRect/>
          <a:stretch>
            <a:fillRect/>
          </a:stretch>
        </p:blipFill>
        <p:spPr bwMode="auto">
          <a:xfrm>
            <a:off x="5715000" y="5181600"/>
            <a:ext cx="1211263" cy="1295400"/>
          </a:xfrm>
          <a:prstGeom prst="rect">
            <a:avLst/>
          </a:prstGeom>
          <a:noFill/>
          <a:ln w="9525">
            <a:noFill/>
            <a:miter lim="800000"/>
            <a:headEnd/>
            <a:tailEnd/>
          </a:ln>
        </p:spPr>
      </p:pic>
      <p:sp>
        <p:nvSpPr>
          <p:cNvPr id="21517" name="Text Box 15"/>
          <p:cNvSpPr txBox="1">
            <a:spLocks noChangeArrowheads="1"/>
          </p:cNvSpPr>
          <p:nvPr/>
        </p:nvSpPr>
        <p:spPr bwMode="auto">
          <a:xfrm>
            <a:off x="0" y="5257800"/>
            <a:ext cx="5029200" cy="1938338"/>
          </a:xfrm>
          <a:prstGeom prst="rect">
            <a:avLst/>
          </a:prstGeom>
          <a:noFill/>
          <a:ln w="9525">
            <a:noFill/>
            <a:miter lim="800000"/>
            <a:headEnd/>
            <a:tailEnd/>
          </a:ln>
        </p:spPr>
        <p:txBody>
          <a:bodyPr>
            <a:spAutoFit/>
          </a:bodyPr>
          <a:lstStyle/>
          <a:p>
            <a:pPr>
              <a:spcBef>
                <a:spcPct val="50000"/>
              </a:spcBef>
            </a:pPr>
            <a:r>
              <a:rPr lang="en-US" sz="2000" b="1"/>
              <a:t>What online communities of practice are you involved in or have knowledge of?</a:t>
            </a:r>
          </a:p>
          <a:p>
            <a:pPr algn="ctr" eaLnBrk="0" hangingPunct="0">
              <a:spcBef>
                <a:spcPct val="20000"/>
              </a:spcBef>
              <a:buFont typeface="Arial" pitchFamily="34" charset="0"/>
              <a:buNone/>
            </a:pPr>
            <a:r>
              <a:rPr lang="en-NZ" sz="2000" b="1"/>
              <a:t>What do you gain from your involvement in these communities?</a:t>
            </a:r>
          </a:p>
          <a:p>
            <a:pPr>
              <a:spcBef>
                <a:spcPct val="50000"/>
              </a:spcBef>
            </a:pPr>
            <a:r>
              <a:rPr lang="en-US"/>
              <a: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4294967295"/>
          </p:nvPr>
        </p:nvSpPr>
        <p:spPr>
          <a:xfrm>
            <a:off x="285750" y="285750"/>
            <a:ext cx="8229600" cy="1042988"/>
          </a:xfrm>
        </p:spPr>
        <p:txBody>
          <a:bodyPr/>
          <a:lstStyle/>
          <a:p>
            <a:pPr eaLnBrk="1" hangingPunct="1">
              <a:buFontTx/>
              <a:buNone/>
            </a:pPr>
            <a:r>
              <a:rPr lang="en-NZ" sz="2800" smtClean="0">
                <a:latin typeface="Bell Gothic Std Light"/>
              </a:rPr>
              <a:t>    “Some online communities emerge out of nowhere, are totally unplanned and blossom.  But these are the minority.  There is a good  deal of evidence to suggest that careful planning is essential to the success of an online community”</a:t>
            </a:r>
            <a:r>
              <a:rPr lang="en-NZ" sz="1800" smtClean="0">
                <a:latin typeface="Bell Gothic Std Light"/>
              </a:rPr>
              <a:t>  </a:t>
            </a:r>
          </a:p>
          <a:p>
            <a:pPr eaLnBrk="1" hangingPunct="1">
              <a:buFontTx/>
              <a:buNone/>
            </a:pPr>
            <a:r>
              <a:rPr lang="en-NZ" sz="1800" smtClean="0">
                <a:latin typeface="Bell Gothic Std Light"/>
              </a:rPr>
              <a:t>                                                                                                             </a:t>
            </a:r>
          </a:p>
          <a:p>
            <a:pPr algn="r" eaLnBrk="1" hangingPunct="1">
              <a:buFontTx/>
              <a:buNone/>
            </a:pPr>
            <a:endParaRPr lang="en-NZ" sz="1100" i="1" smtClean="0">
              <a:latin typeface="Bell Gothic Std Light"/>
            </a:endParaRPr>
          </a:p>
          <a:p>
            <a:pPr algn="r" eaLnBrk="1" hangingPunct="1">
              <a:buFontTx/>
              <a:buNone/>
            </a:pPr>
            <a:endParaRPr lang="en-NZ" sz="1100" i="1" smtClean="0">
              <a:latin typeface="Bell Gothic Std Light"/>
            </a:endParaRPr>
          </a:p>
          <a:p>
            <a:pPr algn="r" eaLnBrk="1" hangingPunct="1">
              <a:buFontTx/>
              <a:buNone/>
            </a:pPr>
            <a:r>
              <a:rPr lang="en-NZ" sz="1100" i="1" smtClean="0">
                <a:latin typeface="Bell Gothic Std Light"/>
              </a:rPr>
              <a:t> </a:t>
            </a:r>
            <a:r>
              <a:rPr lang="en-NZ" sz="900" i="1" smtClean="0">
                <a:latin typeface="Bell Gothic Std Light"/>
              </a:rPr>
              <a:t>(Australian Flexible Learning Framework, What are the characteristics of effective online learning communities? pg 7,  2003)</a:t>
            </a:r>
            <a:endParaRPr lang="en-US" sz="900" i="1" smtClean="0">
              <a:latin typeface="Bell Gothic Std Light"/>
            </a:endParaRPr>
          </a:p>
        </p:txBody>
      </p:sp>
      <p:pic>
        <p:nvPicPr>
          <p:cNvPr id="22531" name="Picture 6" descr="ist2_3289603-dry-flower-on-white-background.jpg"/>
          <p:cNvPicPr>
            <a:picLocks noChangeAspect="1"/>
          </p:cNvPicPr>
          <p:nvPr/>
        </p:nvPicPr>
        <p:blipFill>
          <a:blip r:embed="rId3" cstate="print"/>
          <a:srcRect/>
          <a:stretch>
            <a:fillRect/>
          </a:stretch>
        </p:blipFill>
        <p:spPr bwMode="auto">
          <a:xfrm>
            <a:off x="3903663" y="3657600"/>
            <a:ext cx="2130425"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endParaRPr lang="en-US" smtClean="0"/>
          </a:p>
        </p:txBody>
      </p:sp>
      <p:sp>
        <p:nvSpPr>
          <p:cNvPr id="23555" name="Rectangle 3"/>
          <p:cNvSpPr>
            <a:spLocks noGrp="1" noChangeArrowheads="1"/>
          </p:cNvSpPr>
          <p:nvPr>
            <p:ph type="body" idx="1"/>
          </p:nvPr>
        </p:nvSpPr>
        <p:spPr/>
        <p:txBody>
          <a:bodyPr/>
          <a:lstStyle/>
          <a:p>
            <a:pPr eaLnBrk="1" hangingPunct="1"/>
            <a:endParaRPr lang="en-US" smtClean="0"/>
          </a:p>
        </p:txBody>
      </p:sp>
      <p:pic>
        <p:nvPicPr>
          <p:cNvPr id="23556" name="Picture 4" descr="plp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23557" name="Picture 7" descr="chart"/>
          <p:cNvPicPr>
            <a:picLocks noChangeAspect="1" noChangeArrowheads="1"/>
          </p:cNvPicPr>
          <p:nvPr/>
        </p:nvPicPr>
        <p:blipFill>
          <a:blip r:embed="rId3" cstate="print"/>
          <a:srcRect/>
          <a:stretch>
            <a:fillRect/>
          </a:stretch>
        </p:blipFill>
        <p:spPr bwMode="auto">
          <a:xfrm>
            <a:off x="0" y="533400"/>
            <a:ext cx="7235825" cy="632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endParaRPr lang="en-US" smtClean="0"/>
          </a:p>
        </p:txBody>
      </p:sp>
      <p:sp>
        <p:nvSpPr>
          <p:cNvPr id="24579" name="Rectangle 3"/>
          <p:cNvSpPr>
            <a:spLocks noGrp="1" noChangeArrowheads="1"/>
          </p:cNvSpPr>
          <p:nvPr>
            <p:ph type="body" idx="1"/>
          </p:nvPr>
        </p:nvSpPr>
        <p:spPr/>
        <p:txBody>
          <a:bodyPr/>
          <a:lstStyle/>
          <a:p>
            <a:pPr eaLnBrk="1" hangingPunct="1"/>
            <a:endParaRPr lang="en-US" smtClean="0"/>
          </a:p>
        </p:txBody>
      </p:sp>
      <p:pic>
        <p:nvPicPr>
          <p:cNvPr id="24580" name="Picture 4" descr="plp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24581" name="Picture 8" descr="wheel"/>
          <p:cNvPicPr>
            <a:picLocks noChangeAspect="1" noChangeArrowheads="1"/>
          </p:cNvPicPr>
          <p:nvPr/>
        </p:nvPicPr>
        <p:blipFill>
          <a:blip r:embed="rId3" cstate="print"/>
          <a:srcRect/>
          <a:stretch>
            <a:fillRect/>
          </a:stretch>
        </p:blipFill>
        <p:spPr bwMode="auto">
          <a:xfrm>
            <a:off x="457200" y="1066800"/>
            <a:ext cx="5867400" cy="4537075"/>
          </a:xfrm>
          <a:prstGeom prst="rect">
            <a:avLst/>
          </a:prstGeom>
          <a:noFill/>
          <a:ln w="9525">
            <a:noFill/>
            <a:miter lim="800000"/>
            <a:headEnd/>
            <a:tailEnd/>
          </a:ln>
        </p:spPr>
      </p:pic>
      <p:sp>
        <p:nvSpPr>
          <p:cNvPr id="24582" name="Text Box 9"/>
          <p:cNvSpPr txBox="1">
            <a:spLocks noChangeArrowheads="1"/>
          </p:cNvSpPr>
          <p:nvPr/>
        </p:nvSpPr>
        <p:spPr bwMode="auto">
          <a:xfrm>
            <a:off x="6629400" y="2057400"/>
            <a:ext cx="2286000" cy="1600200"/>
          </a:xfrm>
          <a:prstGeom prst="rect">
            <a:avLst/>
          </a:prstGeom>
          <a:noFill/>
          <a:ln w="9525">
            <a:noFill/>
            <a:miter lim="800000"/>
            <a:headEnd/>
            <a:tailEnd/>
          </a:ln>
        </p:spPr>
        <p:txBody>
          <a:bodyPr>
            <a:spAutoFit/>
          </a:bodyPr>
          <a:lstStyle/>
          <a:p>
            <a:pPr eaLnBrk="0" hangingPunct="0">
              <a:spcBef>
                <a:spcPct val="50000"/>
              </a:spcBef>
            </a:pPr>
            <a:r>
              <a:rPr lang="en-US"/>
              <a:t>Characteristics of a  healthy community</a:t>
            </a:r>
          </a:p>
          <a:p>
            <a:pPr>
              <a:spcBef>
                <a:spcPct val="50000"/>
              </a:spcBef>
            </a:pP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endParaRPr lang="en-US"/>
          </a:p>
        </p:txBody>
      </p:sp>
      <p:sp>
        <p:nvSpPr>
          <p:cNvPr id="88067" name="Rectangle 3"/>
          <p:cNvSpPr>
            <a:spLocks noGrp="1" noChangeArrowheads="1"/>
          </p:cNvSpPr>
          <p:nvPr>
            <p:ph type="body" idx="1"/>
          </p:nvPr>
        </p:nvSpPr>
        <p:spPr/>
        <p:txBody>
          <a:bodyPr/>
          <a:lstStyle/>
          <a:p>
            <a:endParaRPr lang="en-US"/>
          </a:p>
        </p:txBody>
      </p:sp>
      <p:pic>
        <p:nvPicPr>
          <p:cNvPr id="88068" name="Picture 4" descr="plp2"/>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88069" name="Rectangle 5"/>
          <p:cNvSpPr>
            <a:spLocks noChangeArrowheads="1"/>
          </p:cNvSpPr>
          <p:nvPr/>
        </p:nvSpPr>
        <p:spPr bwMode="auto">
          <a:xfrm>
            <a:off x="609600" y="1219200"/>
            <a:ext cx="8229600" cy="4525963"/>
          </a:xfrm>
          <a:prstGeom prst="rect">
            <a:avLst/>
          </a:prstGeom>
          <a:noFill/>
          <a:ln w="9525">
            <a:noFill/>
            <a:miter lim="800000"/>
            <a:headEnd/>
            <a:tailEnd/>
          </a:ln>
          <a:effectLst/>
        </p:spPr>
        <p:txBody>
          <a:bodyPr/>
          <a:lstStyle/>
          <a:p>
            <a:pPr marL="342900" indent="-342900">
              <a:spcBef>
                <a:spcPct val="20000"/>
              </a:spcBef>
            </a:pPr>
            <a:r>
              <a:rPr lang="en-US" sz="3200"/>
              <a:t>Social communities of practice need to be designed in such a way that they evolve over time.</a:t>
            </a:r>
          </a:p>
          <a:p>
            <a:pPr marL="342900" indent="-342900">
              <a:spcBef>
                <a:spcPct val="20000"/>
              </a:spcBef>
            </a:pPr>
            <a:endParaRPr lang="en-US" sz="3200"/>
          </a:p>
          <a:p>
            <a:pPr marL="342900" indent="-342900">
              <a:spcBef>
                <a:spcPct val="20000"/>
              </a:spcBef>
            </a:pPr>
            <a:r>
              <a:rPr lang="en-US" sz="3200"/>
              <a:t>What develops is co-created and collaborative with multiple opportunities for member feedback and ownership. </a:t>
            </a:r>
          </a:p>
          <a:p>
            <a:pPr marL="342900" indent="-342900">
              <a:spcBef>
                <a:spcPct val="20000"/>
              </a:spcBef>
            </a:pPr>
            <a:endParaRPr lang="en-US" sz="320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3" cstate="print"/>
          <a:srcRect/>
          <a:stretch>
            <a:fillRect/>
          </a:stretch>
        </p:blipFill>
        <p:spPr bwMode="auto">
          <a:xfrm>
            <a:off x="214313" y="1000125"/>
            <a:ext cx="2428875" cy="1433513"/>
          </a:xfrm>
          <a:prstGeom prst="rect">
            <a:avLst/>
          </a:prstGeom>
          <a:noFill/>
          <a:ln w="9525">
            <a:noFill/>
            <a:miter lim="800000"/>
            <a:headEnd/>
            <a:tailEnd/>
          </a:ln>
        </p:spPr>
      </p:pic>
      <p:sp>
        <p:nvSpPr>
          <p:cNvPr id="25603" name="Title 1"/>
          <p:cNvSpPr>
            <a:spLocks noGrp="1"/>
          </p:cNvSpPr>
          <p:nvPr>
            <p:ph type="title" idx="4294967295"/>
          </p:nvPr>
        </p:nvSpPr>
        <p:spPr>
          <a:xfrm>
            <a:off x="-1928813" y="214313"/>
            <a:ext cx="6472238" cy="1143000"/>
          </a:xfrm>
        </p:spPr>
        <p:txBody>
          <a:bodyPr/>
          <a:lstStyle/>
          <a:p>
            <a:pPr eaLnBrk="1" hangingPunct="1"/>
            <a:r>
              <a:rPr lang="en-NZ" smtClean="0"/>
              <a:t>      Bus- Stop   </a:t>
            </a:r>
            <a:endParaRPr lang="en-US" smtClean="0"/>
          </a:p>
        </p:txBody>
      </p:sp>
      <p:sp>
        <p:nvSpPr>
          <p:cNvPr id="25604" name="Text Box 4"/>
          <p:cNvSpPr txBox="1">
            <a:spLocks noChangeArrowheads="1"/>
          </p:cNvSpPr>
          <p:nvPr/>
        </p:nvSpPr>
        <p:spPr bwMode="auto">
          <a:xfrm>
            <a:off x="3286125" y="214313"/>
            <a:ext cx="5643563" cy="2428875"/>
          </a:xfrm>
          <a:prstGeom prst="rect">
            <a:avLst/>
          </a:prstGeom>
          <a:noFill/>
          <a:ln w="28575">
            <a:solidFill>
              <a:srgbClr val="FF0000"/>
            </a:solidFill>
            <a:miter lim="800000"/>
            <a:headEnd/>
            <a:tailEnd/>
          </a:ln>
        </p:spPr>
        <p:txBody>
          <a:bodyPr/>
          <a:lstStyle/>
          <a:p>
            <a:pPr algn="ctr">
              <a:spcAft>
                <a:spcPts val="1000"/>
              </a:spcAft>
            </a:pPr>
            <a:r>
              <a:rPr lang="en-NZ" sz="1400" b="1" dirty="0">
                <a:solidFill>
                  <a:srgbClr val="FF0000"/>
                </a:solidFill>
                <a:latin typeface="Calibri" pitchFamily="34" charset="0"/>
              </a:rPr>
              <a:t>Please share your ideas re Social Presence</a:t>
            </a:r>
          </a:p>
          <a:p>
            <a:pPr algn="ctr">
              <a:spcAft>
                <a:spcPts val="1000"/>
              </a:spcAft>
            </a:pPr>
            <a:r>
              <a:rPr lang="en-NZ" b="1" dirty="0">
                <a:latin typeface="Calibri" pitchFamily="34" charset="0"/>
              </a:rPr>
              <a:t> What do you see as the</a:t>
            </a:r>
            <a:r>
              <a:rPr lang="en-NZ" sz="2600" b="1" dirty="0">
                <a:latin typeface="Calibri" pitchFamily="34" charset="0"/>
              </a:rPr>
              <a:t> purpose</a:t>
            </a:r>
            <a:r>
              <a:rPr lang="en-NZ" b="1" dirty="0">
                <a:latin typeface="Calibri" pitchFamily="34" charset="0"/>
              </a:rPr>
              <a:t> of </a:t>
            </a:r>
            <a:r>
              <a:rPr lang="en-NZ" b="1" dirty="0" smtClean="0">
                <a:latin typeface="Calibri" pitchFamily="34" charset="0"/>
              </a:rPr>
              <a:t>a global </a:t>
            </a:r>
            <a:r>
              <a:rPr lang="en-NZ" b="1" dirty="0">
                <a:latin typeface="Calibri" pitchFamily="34" charset="0"/>
              </a:rPr>
              <a:t>online community?</a:t>
            </a:r>
            <a:endParaRPr lang="en-NZ" sz="1400" b="1" dirty="0"/>
          </a:p>
          <a:p>
            <a:pPr lvl="1">
              <a:spcAft>
                <a:spcPts val="1000"/>
              </a:spcAft>
            </a:pPr>
            <a:r>
              <a:rPr lang="en-NZ" b="1" dirty="0" smtClean="0">
                <a:latin typeface="Calibri" pitchFamily="34" charset="0"/>
              </a:rPr>
              <a:t>How will you create a culture where </a:t>
            </a:r>
            <a:r>
              <a:rPr lang="en-NZ" sz="2600" b="1" dirty="0">
                <a:latin typeface="Calibri" pitchFamily="34" charset="0"/>
              </a:rPr>
              <a:t>collaboration is</a:t>
            </a:r>
            <a:r>
              <a:rPr lang="en-NZ" b="1" dirty="0">
                <a:latin typeface="Calibri" pitchFamily="34" charset="0"/>
              </a:rPr>
              <a:t> </a:t>
            </a:r>
            <a:r>
              <a:rPr lang="en-NZ" sz="2600" b="1" dirty="0">
                <a:latin typeface="Calibri" pitchFamily="34" charset="0"/>
              </a:rPr>
              <a:t>valued</a:t>
            </a:r>
            <a:r>
              <a:rPr lang="en-NZ" b="1" dirty="0">
                <a:latin typeface="Calibri" pitchFamily="34" charset="0"/>
              </a:rPr>
              <a:t>?  How will we promote </a:t>
            </a:r>
            <a:r>
              <a:rPr lang="en-NZ" sz="2600" b="1" dirty="0" smtClean="0">
                <a:latin typeface="Calibri" pitchFamily="34" charset="0"/>
              </a:rPr>
              <a:t>collaboration </a:t>
            </a:r>
            <a:r>
              <a:rPr lang="en-NZ" sz="2600" b="1" dirty="0">
                <a:latin typeface="Calibri" pitchFamily="34" charset="0"/>
              </a:rPr>
              <a:t>online?</a:t>
            </a:r>
            <a:r>
              <a:rPr lang="en-NZ" b="1" dirty="0">
                <a:latin typeface="Calibri" pitchFamily="34" charset="0"/>
              </a:rPr>
              <a:t>  </a:t>
            </a:r>
            <a:endParaRPr lang="en-US" b="1" dirty="0"/>
          </a:p>
          <a:p>
            <a:pPr algn="ctr">
              <a:spcAft>
                <a:spcPts val="1000"/>
              </a:spcAft>
            </a:pPr>
            <a:endParaRPr lang="en-NZ" b="1" dirty="0"/>
          </a:p>
          <a:p>
            <a:endParaRPr lang="en-US" dirty="0"/>
          </a:p>
        </p:txBody>
      </p:sp>
      <p:sp>
        <p:nvSpPr>
          <p:cNvPr id="25605" name="Text Box 5"/>
          <p:cNvSpPr txBox="1">
            <a:spLocks noChangeArrowheads="1"/>
          </p:cNvSpPr>
          <p:nvPr/>
        </p:nvSpPr>
        <p:spPr bwMode="auto">
          <a:xfrm>
            <a:off x="1571625" y="4714875"/>
            <a:ext cx="5267325" cy="1857375"/>
          </a:xfrm>
          <a:prstGeom prst="rect">
            <a:avLst/>
          </a:prstGeom>
          <a:noFill/>
          <a:ln w="19050">
            <a:solidFill>
              <a:srgbClr val="FF0000"/>
            </a:solidFill>
            <a:miter lim="800000"/>
            <a:headEnd/>
            <a:tailEnd/>
          </a:ln>
        </p:spPr>
        <p:txBody>
          <a:bodyPr/>
          <a:lstStyle/>
          <a:p>
            <a:pPr algn="ctr">
              <a:spcAft>
                <a:spcPts val="1000"/>
              </a:spcAft>
            </a:pPr>
            <a:r>
              <a:rPr lang="en-NZ" sz="1600" b="1" dirty="0">
                <a:solidFill>
                  <a:srgbClr val="FF0000"/>
                </a:solidFill>
                <a:latin typeface="Calibri" pitchFamily="34" charset="0"/>
              </a:rPr>
              <a:t>Please share your ideas related to:  Teaching Presence</a:t>
            </a:r>
          </a:p>
          <a:p>
            <a:pPr algn="ctr">
              <a:spcAft>
                <a:spcPts val="1000"/>
              </a:spcAft>
            </a:pPr>
            <a:r>
              <a:rPr lang="en-NZ" sz="1600" dirty="0">
                <a:latin typeface="Calibri" pitchFamily="34" charset="0"/>
              </a:rPr>
              <a:t>Who should be responsible for facilitating/moderating this environment?</a:t>
            </a:r>
          </a:p>
          <a:p>
            <a:pPr algn="ctr">
              <a:spcAft>
                <a:spcPts val="1000"/>
              </a:spcAft>
            </a:pPr>
            <a:r>
              <a:rPr lang="en-NZ" sz="1600" dirty="0">
                <a:latin typeface="Calibri" pitchFamily="34" charset="0"/>
              </a:rPr>
              <a:t>What </a:t>
            </a:r>
            <a:r>
              <a:rPr lang="en-NZ" sz="1600" dirty="0" smtClean="0">
                <a:latin typeface="Calibri" pitchFamily="34" charset="0"/>
              </a:rPr>
              <a:t>roles should an online community have to support learning?</a:t>
            </a:r>
            <a:endParaRPr lang="en-NZ" sz="1600" dirty="0">
              <a:latin typeface="Calibri" pitchFamily="34" charset="0"/>
            </a:endParaRPr>
          </a:p>
          <a:p>
            <a:endParaRPr lang="en-US" dirty="0"/>
          </a:p>
        </p:txBody>
      </p:sp>
      <p:sp>
        <p:nvSpPr>
          <p:cNvPr id="25606" name="Text Box 6"/>
          <p:cNvSpPr txBox="1">
            <a:spLocks noChangeArrowheads="1"/>
          </p:cNvSpPr>
          <p:nvPr/>
        </p:nvSpPr>
        <p:spPr bwMode="auto">
          <a:xfrm>
            <a:off x="214313" y="2928938"/>
            <a:ext cx="5886450" cy="1357312"/>
          </a:xfrm>
          <a:prstGeom prst="rect">
            <a:avLst/>
          </a:prstGeom>
          <a:noFill/>
          <a:ln w="19050">
            <a:solidFill>
              <a:srgbClr val="FF0000"/>
            </a:solidFill>
            <a:miter lim="800000"/>
            <a:headEnd/>
            <a:tailEnd/>
          </a:ln>
        </p:spPr>
        <p:txBody>
          <a:bodyPr/>
          <a:lstStyle/>
          <a:p>
            <a:pPr algn="ctr">
              <a:spcAft>
                <a:spcPts val="1000"/>
              </a:spcAft>
            </a:pPr>
            <a:r>
              <a:rPr lang="en-NZ" sz="1400" b="1" dirty="0">
                <a:solidFill>
                  <a:srgbClr val="FF0000"/>
                </a:solidFill>
                <a:latin typeface="Calibri" pitchFamily="34" charset="0"/>
              </a:rPr>
              <a:t>Please share your ideas re Cognitive Presence</a:t>
            </a:r>
          </a:p>
          <a:p>
            <a:pPr algn="ctr">
              <a:spcAft>
                <a:spcPts val="1000"/>
              </a:spcAft>
            </a:pPr>
            <a:r>
              <a:rPr lang="en-NZ" b="1" dirty="0">
                <a:latin typeface="Calibri" pitchFamily="34" charset="0"/>
              </a:rPr>
              <a:t>What </a:t>
            </a:r>
            <a:r>
              <a:rPr lang="en-NZ" sz="2600" b="1" dirty="0">
                <a:latin typeface="Calibri" pitchFamily="34" charset="0"/>
              </a:rPr>
              <a:t>content</a:t>
            </a:r>
            <a:r>
              <a:rPr lang="en-NZ" b="1" dirty="0">
                <a:latin typeface="Calibri" pitchFamily="34" charset="0"/>
              </a:rPr>
              <a:t> </a:t>
            </a:r>
            <a:r>
              <a:rPr lang="en-NZ" b="1" dirty="0" smtClean="0">
                <a:latin typeface="Calibri" pitchFamily="34" charset="0"/>
              </a:rPr>
              <a:t>will you include </a:t>
            </a:r>
            <a:r>
              <a:rPr lang="en-NZ" b="1" dirty="0">
                <a:latin typeface="Calibri" pitchFamily="34" charset="0"/>
              </a:rPr>
              <a:t>in </a:t>
            </a:r>
            <a:r>
              <a:rPr lang="en-NZ" b="1" dirty="0" smtClean="0">
                <a:latin typeface="Calibri" pitchFamily="34" charset="0"/>
              </a:rPr>
              <a:t>your </a:t>
            </a:r>
            <a:r>
              <a:rPr lang="en-NZ" b="1" dirty="0">
                <a:latin typeface="Calibri" pitchFamily="34" charset="0"/>
              </a:rPr>
              <a:t>online community?</a:t>
            </a:r>
            <a:endParaRPr lang="en-US" dirty="0"/>
          </a:p>
          <a:p>
            <a:pPr algn="ctr">
              <a:spcAft>
                <a:spcPts val="1000"/>
              </a:spcAft>
            </a:pPr>
            <a:endParaRPr lang="en-NZ" b="1" dirty="0">
              <a:latin typeface="Calibri" pitchFamily="34" charset="0"/>
            </a:endParaRPr>
          </a:p>
        </p:txBody>
      </p:sp>
      <p:sp>
        <p:nvSpPr>
          <p:cNvPr id="25607" name="Title 1"/>
          <p:cNvSpPr txBox="1">
            <a:spLocks/>
          </p:cNvSpPr>
          <p:nvPr/>
        </p:nvSpPr>
        <p:spPr bwMode="auto">
          <a:xfrm>
            <a:off x="857250" y="1928813"/>
            <a:ext cx="2357438" cy="1143000"/>
          </a:xfrm>
          <a:prstGeom prst="rect">
            <a:avLst/>
          </a:prstGeom>
          <a:noFill/>
          <a:ln w="9525">
            <a:noFill/>
            <a:miter lim="800000"/>
            <a:headEnd/>
            <a:tailEnd/>
          </a:ln>
        </p:spPr>
        <p:txBody>
          <a:bodyPr anchor="ctr"/>
          <a:lstStyle/>
          <a:p>
            <a:pPr algn="ctr" eaLnBrk="0" hangingPunct="0"/>
            <a:r>
              <a:rPr lang="en-NZ" sz="1000">
                <a:latin typeface="Calibri" pitchFamily="34" charset="0"/>
              </a:rPr>
              <a:t>      participants  adding their ideas to  the three stops: Social, Cognitive and Teaching Presence in NING</a:t>
            </a:r>
            <a:endParaRPr lang="en-US" sz="1000">
              <a:latin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endParaRPr lang="en-US" smtClean="0"/>
          </a:p>
        </p:txBody>
      </p:sp>
      <p:sp>
        <p:nvSpPr>
          <p:cNvPr id="7171" name="Rectangle 3"/>
          <p:cNvSpPr>
            <a:spLocks noGrp="1" noChangeArrowheads="1"/>
          </p:cNvSpPr>
          <p:nvPr>
            <p:ph type="body" idx="1"/>
          </p:nvPr>
        </p:nvSpPr>
        <p:spPr/>
        <p:txBody>
          <a:bodyPr/>
          <a:lstStyle/>
          <a:p>
            <a:pPr eaLnBrk="1" hangingPunct="1"/>
            <a:endParaRPr lang="en-US" smtClean="0"/>
          </a:p>
        </p:txBody>
      </p:sp>
      <p:pic>
        <p:nvPicPr>
          <p:cNvPr id="7172" name="Picture 4" descr="plp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7173" name="Text Box 5"/>
          <p:cNvSpPr txBox="1">
            <a:spLocks noChangeArrowheads="1"/>
          </p:cNvSpPr>
          <p:nvPr/>
        </p:nvSpPr>
        <p:spPr bwMode="auto">
          <a:xfrm>
            <a:off x="457200" y="533400"/>
            <a:ext cx="8153400" cy="2616200"/>
          </a:xfrm>
          <a:prstGeom prst="rect">
            <a:avLst/>
          </a:prstGeom>
          <a:noFill/>
          <a:ln w="9525">
            <a:noFill/>
            <a:miter lim="800000"/>
            <a:headEnd/>
            <a:tailEnd/>
          </a:ln>
        </p:spPr>
        <p:txBody>
          <a:bodyPr>
            <a:spAutoFit/>
          </a:bodyPr>
          <a:lstStyle/>
          <a:p>
            <a:pPr>
              <a:spcBef>
                <a:spcPct val="50000"/>
              </a:spcBef>
            </a:pPr>
            <a:r>
              <a:rPr lang="en-US" sz="3200">
                <a:latin typeface="Poor Richard" pitchFamily="18" charset="0"/>
              </a:rPr>
              <a:t>New Media Literacies- What are they?</a:t>
            </a:r>
            <a:br>
              <a:rPr lang="en-US" sz="3200">
                <a:latin typeface="Poor Richard" pitchFamily="18" charset="0"/>
              </a:rPr>
            </a:br>
            <a:r>
              <a:rPr lang="en-US" sz="2000">
                <a:hlinkClick r:id="rId3"/>
              </a:rPr>
              <a:t>http://newmedialiteracies.org</a:t>
            </a:r>
            <a:r>
              <a:rPr lang="en-US" sz="2800">
                <a:hlinkClick r:id="rId3"/>
              </a:rPr>
              <a:t>/</a:t>
            </a:r>
            <a:r>
              <a:rPr lang="en-US" sz="4400">
                <a:hlinkClick r:id="rId3"/>
              </a:rPr>
              <a:t> </a:t>
            </a:r>
            <a:r>
              <a:rPr lang="en-US" sz="4400"/>
              <a:t/>
            </a:r>
            <a:br>
              <a:rPr lang="en-US" sz="4400"/>
            </a:br>
            <a:r>
              <a:rPr lang="en-US" sz="4400"/>
              <a:t/>
            </a:r>
            <a:br>
              <a:rPr lang="en-US" sz="4400"/>
            </a:br>
            <a:endParaRPr lang="en-US" sz="4400"/>
          </a:p>
        </p:txBody>
      </p:sp>
      <p:sp>
        <p:nvSpPr>
          <p:cNvPr id="7174" name="Text Box 7"/>
          <p:cNvSpPr txBox="1">
            <a:spLocks noChangeArrowheads="1"/>
          </p:cNvSpPr>
          <p:nvPr/>
        </p:nvSpPr>
        <p:spPr bwMode="auto">
          <a:xfrm>
            <a:off x="381000" y="1981200"/>
            <a:ext cx="8458200" cy="4186238"/>
          </a:xfrm>
          <a:prstGeom prst="rect">
            <a:avLst/>
          </a:prstGeom>
          <a:noFill/>
          <a:ln w="9525">
            <a:noFill/>
            <a:miter lim="800000"/>
            <a:headEnd/>
            <a:tailEnd/>
          </a:ln>
        </p:spPr>
        <p:txBody>
          <a:bodyPr>
            <a:spAutoFit/>
          </a:bodyPr>
          <a:lstStyle/>
          <a:p>
            <a:pPr>
              <a:spcBef>
                <a:spcPct val="50000"/>
              </a:spcBef>
            </a:pPr>
            <a:r>
              <a:rPr lang="en-US" sz="2800">
                <a:solidFill>
                  <a:srgbClr val="C00000"/>
                </a:solidFill>
                <a:latin typeface="Raavi" pitchFamily="34" charset="0"/>
                <a:cs typeface="Raavi" pitchFamily="34" charset="0"/>
              </a:rPr>
              <a:t>Will the future of education include broad-based, global reflection and inquiry?</a:t>
            </a:r>
          </a:p>
          <a:p>
            <a:pPr>
              <a:spcBef>
                <a:spcPct val="50000"/>
              </a:spcBef>
            </a:pPr>
            <a:r>
              <a:rPr lang="en-US" sz="2800">
                <a:latin typeface="Raavi" pitchFamily="34" charset="0"/>
                <a:cs typeface="Raavi" pitchFamily="34" charset="0"/>
              </a:rPr>
              <a:t>What role will Professional Learning Communities and Personal Learning Networks play?</a:t>
            </a:r>
          </a:p>
          <a:p>
            <a:pPr>
              <a:spcBef>
                <a:spcPct val="50000"/>
              </a:spcBef>
            </a:pPr>
            <a:r>
              <a:rPr lang="en-US" sz="2800">
                <a:solidFill>
                  <a:srgbClr val="C00000"/>
                </a:solidFill>
                <a:latin typeface="Raavi" pitchFamily="34" charset="0"/>
                <a:cs typeface="Raavi" pitchFamily="34" charset="0"/>
              </a:rPr>
              <a:t>Will your current level of new media literacy skills allow you to take part in learning through these mediums?</a:t>
            </a:r>
            <a:br>
              <a:rPr lang="en-US" sz="2800">
                <a:solidFill>
                  <a:srgbClr val="C00000"/>
                </a:solidFill>
                <a:latin typeface="Raavi" pitchFamily="34" charset="0"/>
                <a:cs typeface="Raavi" pitchFamily="34" charset="0"/>
              </a:rPr>
            </a:br>
            <a:endParaRPr lang="en-US" sz="2800">
              <a:solidFill>
                <a:srgbClr val="C00000"/>
              </a:solidFill>
              <a:latin typeface="Raavi" pitchFamily="34" charset="0"/>
              <a:cs typeface="Raavi" pitchFamily="34" charset="0"/>
            </a:endParaRPr>
          </a:p>
          <a:p>
            <a:pPr>
              <a:spcBef>
                <a:spcPct val="50000"/>
              </a:spcBef>
            </a:pPr>
            <a:endParaRPr lang="en-US" sz="28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endParaRPr lang="en-US" smtClean="0"/>
          </a:p>
        </p:txBody>
      </p:sp>
      <p:pic>
        <p:nvPicPr>
          <p:cNvPr id="11267" name="Content Placeholder 3" descr="Picture2.jpg"/>
          <p:cNvPicPr>
            <a:picLocks noGrp="1" noChangeAspect="1"/>
          </p:cNvPicPr>
          <p:nvPr>
            <p:ph idx="1"/>
          </p:nvPr>
        </p:nvPicPr>
        <p:blipFill>
          <a:blip r:embed="rId2" cstate="print"/>
          <a:srcRect/>
          <a:stretch>
            <a:fillRect/>
          </a:stretch>
        </p:blipFill>
        <p:spPr>
          <a:xfrm>
            <a:off x="0" y="0"/>
            <a:ext cx="9144000" cy="6834188"/>
          </a:xfrm>
        </p:spPr>
      </p:pic>
      <p:sp>
        <p:nvSpPr>
          <p:cNvPr id="11268" name="TextBox 5"/>
          <p:cNvSpPr txBox="1">
            <a:spLocks noChangeArrowheads="1"/>
          </p:cNvSpPr>
          <p:nvPr/>
        </p:nvSpPr>
        <p:spPr bwMode="auto">
          <a:xfrm>
            <a:off x="762000" y="152400"/>
            <a:ext cx="7848600" cy="461963"/>
          </a:xfrm>
          <a:prstGeom prst="rect">
            <a:avLst/>
          </a:prstGeom>
          <a:noFill/>
          <a:ln w="9525">
            <a:noFill/>
            <a:miter lim="800000"/>
            <a:headEnd/>
            <a:tailEnd/>
          </a:ln>
        </p:spPr>
        <p:txBody>
          <a:bodyPr>
            <a:spAutoFit/>
          </a:bodyPr>
          <a:lstStyle/>
          <a:p>
            <a:pPr algn="ctr"/>
            <a:r>
              <a:rPr lang="en-US" i="1"/>
              <a:t>Community</a:t>
            </a:r>
            <a:r>
              <a:rPr lang="en-US"/>
              <a:t> is the New Professional Development </a:t>
            </a:r>
          </a:p>
        </p:txBody>
      </p:sp>
      <p:sp>
        <p:nvSpPr>
          <p:cNvPr id="11269" name="TextBox 6"/>
          <p:cNvSpPr txBox="1">
            <a:spLocks noChangeArrowheads="1"/>
          </p:cNvSpPr>
          <p:nvPr/>
        </p:nvSpPr>
        <p:spPr bwMode="auto">
          <a:xfrm>
            <a:off x="457200" y="838200"/>
            <a:ext cx="8458200" cy="6278563"/>
          </a:xfrm>
          <a:prstGeom prst="rect">
            <a:avLst/>
          </a:prstGeom>
          <a:noFill/>
          <a:ln w="9525">
            <a:noFill/>
            <a:miter lim="800000"/>
            <a:headEnd/>
            <a:tailEnd/>
          </a:ln>
        </p:spPr>
        <p:txBody>
          <a:bodyPr>
            <a:spAutoFit/>
          </a:bodyPr>
          <a:lstStyle/>
          <a:p>
            <a:r>
              <a:rPr lang="en-US" sz="1800" b="1"/>
              <a:t>Cochran-Smith and Lytle (1999a) describe three ways of knowing and constructing knowledge that align closely with PLP's philosophy and are worth mentioning here. </a:t>
            </a:r>
            <a:r>
              <a:rPr lang="en-US" sz="1800"/>
              <a:t/>
            </a:r>
            <a:br>
              <a:rPr lang="en-US" sz="1800"/>
            </a:br>
            <a:r>
              <a:rPr lang="en-US" sz="1800"/>
              <a:t/>
            </a:r>
            <a:br>
              <a:rPr lang="en-US" sz="1800"/>
            </a:br>
            <a:r>
              <a:rPr lang="en-US" sz="1800" b="1"/>
              <a:t>Knowledge </a:t>
            </a:r>
            <a:r>
              <a:rPr lang="en-US" sz="1800" b="1" i="1"/>
              <a:t>for</a:t>
            </a:r>
            <a:r>
              <a:rPr lang="en-US" sz="1800" b="1"/>
              <a:t> Practice</a:t>
            </a:r>
            <a:r>
              <a:rPr lang="en-US" sz="1800"/>
              <a:t> is often reflected in traditional PD efforts when a trainer shares with teachers information produced by educational researchers. This knowledge presumes a commonly accepted degree of correctness about what is being shared</a:t>
            </a:r>
            <a:r>
              <a:rPr lang="en-US" sz="1800">
                <a:solidFill>
                  <a:srgbClr val="C00000"/>
                </a:solidFill>
              </a:rPr>
              <a:t>. The learner is typically passive in this kind of "sit and get" experience. </a:t>
            </a:r>
            <a:r>
              <a:rPr lang="en-US" sz="1800"/>
              <a:t>This kind of knowledge is difficult for teachers to transfer to classrooms without support and follow through. After a workshop, much of what was useful gets lost in the daily grind, pressures and isolation of teaching. </a:t>
            </a:r>
          </a:p>
          <a:p>
            <a:endParaRPr lang="en-US" sz="1800"/>
          </a:p>
          <a:p>
            <a:r>
              <a:rPr lang="en-US" sz="1800" b="1"/>
              <a:t>Knowledge </a:t>
            </a:r>
            <a:r>
              <a:rPr lang="en-US" sz="1800" b="1" i="1"/>
              <a:t>in</a:t>
            </a:r>
            <a:r>
              <a:rPr lang="en-US" sz="1800" b="1"/>
              <a:t> Practice</a:t>
            </a:r>
            <a:r>
              <a:rPr lang="en-US" sz="1800"/>
              <a:t> recognizes the importance of teacher experience and practical knowledge in improving classroom practice. </a:t>
            </a:r>
            <a:r>
              <a:rPr lang="en-US" sz="1800">
                <a:solidFill>
                  <a:srgbClr val="C00000"/>
                </a:solidFill>
              </a:rPr>
              <a:t>As a teacher tests out new strategies and assimilates them into teaching routines they construct knowledge in practice</a:t>
            </a:r>
            <a:r>
              <a:rPr lang="en-US" sz="1800"/>
              <a:t>. </a:t>
            </a:r>
            <a:r>
              <a:rPr lang="en-US" sz="1800">
                <a:solidFill>
                  <a:srgbClr val="C00000"/>
                </a:solidFill>
              </a:rPr>
              <a:t>They learn by doing. </a:t>
            </a:r>
            <a:r>
              <a:rPr lang="en-US" sz="1800"/>
              <a:t>This </a:t>
            </a:r>
            <a:r>
              <a:rPr lang="en-US" sz="1800" i="1"/>
              <a:t>knowledge is strengthened when teachers reflect and share with one another lessons learned during specific teaching sessions and describe the tacit knowledge embedded in their experiences. </a:t>
            </a:r>
          </a:p>
          <a:p>
            <a:r>
              <a:rPr lang="en-US" sz="1400" b="1"/>
              <a:t/>
            </a:r>
            <a:br>
              <a:rPr lang="en-US" sz="1400" b="1"/>
            </a:br>
            <a:endParaRPr lang="en-US" sz="1400"/>
          </a:p>
          <a:p>
            <a:r>
              <a:rPr lang="en-US" sz="1400"/>
              <a:t/>
            </a:r>
            <a:br>
              <a:rPr lang="en-US" sz="1400"/>
            </a:br>
            <a:endParaRPr lang="en-US" sz="1400"/>
          </a:p>
          <a:p>
            <a:r>
              <a:rPr lang="en-US" sz="1400"/>
              <a:t/>
            </a:r>
            <a:br>
              <a:rPr lang="en-US" sz="1400"/>
            </a:br>
            <a:endParaRPr lang="en-US" sz="1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endParaRPr lang="en-US" smtClean="0"/>
          </a:p>
        </p:txBody>
      </p:sp>
      <p:pic>
        <p:nvPicPr>
          <p:cNvPr id="12291" name="Content Placeholder 3" descr="Picture2.jpg"/>
          <p:cNvPicPr>
            <a:picLocks noGrp="1" noChangeAspect="1"/>
          </p:cNvPicPr>
          <p:nvPr>
            <p:ph idx="1"/>
          </p:nvPr>
        </p:nvPicPr>
        <p:blipFill>
          <a:blip r:embed="rId2" cstate="print"/>
          <a:srcRect/>
          <a:stretch>
            <a:fillRect/>
          </a:stretch>
        </p:blipFill>
        <p:spPr>
          <a:xfrm>
            <a:off x="0" y="0"/>
            <a:ext cx="9144000" cy="6834188"/>
          </a:xfrm>
        </p:spPr>
      </p:pic>
      <p:sp>
        <p:nvSpPr>
          <p:cNvPr id="12292" name="TextBox 5"/>
          <p:cNvSpPr txBox="1">
            <a:spLocks noChangeArrowheads="1"/>
          </p:cNvSpPr>
          <p:nvPr/>
        </p:nvSpPr>
        <p:spPr bwMode="auto">
          <a:xfrm>
            <a:off x="762000" y="152400"/>
            <a:ext cx="7848600" cy="461963"/>
          </a:xfrm>
          <a:prstGeom prst="rect">
            <a:avLst/>
          </a:prstGeom>
          <a:noFill/>
          <a:ln w="9525">
            <a:noFill/>
            <a:miter lim="800000"/>
            <a:headEnd/>
            <a:tailEnd/>
          </a:ln>
        </p:spPr>
        <p:txBody>
          <a:bodyPr>
            <a:spAutoFit/>
          </a:bodyPr>
          <a:lstStyle/>
          <a:p>
            <a:pPr algn="ctr"/>
            <a:r>
              <a:rPr lang="en-US" i="1"/>
              <a:t>Community</a:t>
            </a:r>
            <a:r>
              <a:rPr lang="en-US"/>
              <a:t> is the New Professional Development </a:t>
            </a:r>
          </a:p>
        </p:txBody>
      </p:sp>
      <p:sp>
        <p:nvSpPr>
          <p:cNvPr id="12293" name="TextBox 6"/>
          <p:cNvSpPr txBox="1">
            <a:spLocks noChangeArrowheads="1"/>
          </p:cNvSpPr>
          <p:nvPr/>
        </p:nvSpPr>
        <p:spPr bwMode="auto">
          <a:xfrm>
            <a:off x="457200" y="838200"/>
            <a:ext cx="8458200" cy="5694363"/>
          </a:xfrm>
          <a:prstGeom prst="rect">
            <a:avLst/>
          </a:prstGeom>
          <a:noFill/>
          <a:ln w="9525">
            <a:noFill/>
            <a:miter lim="800000"/>
            <a:headEnd/>
            <a:tailEnd/>
          </a:ln>
        </p:spPr>
        <p:txBody>
          <a:bodyPr>
            <a:spAutoFit/>
          </a:bodyPr>
          <a:lstStyle/>
          <a:p>
            <a:r>
              <a:rPr lang="en-US" sz="2000" b="1"/>
              <a:t>Knowledge </a:t>
            </a:r>
            <a:r>
              <a:rPr lang="en-US" sz="2000" b="1" i="1"/>
              <a:t>of</a:t>
            </a:r>
            <a:r>
              <a:rPr lang="en-US" sz="2000" b="1"/>
              <a:t> Practice</a:t>
            </a:r>
            <a:r>
              <a:rPr lang="en-US" sz="2000"/>
              <a:t> believes that </a:t>
            </a:r>
            <a:r>
              <a:rPr lang="en-US" sz="2000">
                <a:solidFill>
                  <a:srgbClr val="C00000"/>
                </a:solidFill>
              </a:rPr>
              <a:t>systematic inquiry </a:t>
            </a:r>
            <a:r>
              <a:rPr lang="en-US" sz="2000"/>
              <a:t>where teachers create knowledge as they focus on raising questions about and </a:t>
            </a:r>
            <a:r>
              <a:rPr lang="en-US" sz="2000">
                <a:solidFill>
                  <a:srgbClr val="C00000"/>
                </a:solidFill>
              </a:rPr>
              <a:t>systematically studying their own classroom teaching practices collaboratively, </a:t>
            </a:r>
            <a:r>
              <a:rPr lang="en-US" sz="2000"/>
              <a:t>allows educators to construct knowledge of practice </a:t>
            </a:r>
            <a:r>
              <a:rPr lang="en-US" sz="2000" i="1"/>
              <a:t>in ways that move beyond the basics of classroom practice to a more systemic view of learning.</a:t>
            </a:r>
          </a:p>
          <a:p>
            <a:r>
              <a:rPr lang="en-US" sz="2000"/>
              <a:t/>
            </a:r>
            <a:br>
              <a:rPr lang="en-US" sz="2000"/>
            </a:br>
            <a:endParaRPr lang="en-US" sz="2000"/>
          </a:p>
          <a:p>
            <a:r>
              <a:rPr lang="en-US" sz="2000" b="1" i="1"/>
              <a:t>We believe that by attending to the development of knowledge for, in and of practice, we can enhance professional growth that leads to real change. </a:t>
            </a:r>
            <a:r>
              <a:rPr lang="en-US" sz="2000"/>
              <a:t/>
            </a:r>
            <a:br>
              <a:rPr lang="en-US" sz="2000"/>
            </a:br>
            <a:endParaRPr lang="en-US" sz="2000"/>
          </a:p>
          <a:p>
            <a:r>
              <a:rPr lang="en-US" sz="2000" i="1"/>
              <a:t/>
            </a:r>
            <a:br>
              <a:rPr lang="en-US" sz="2000" i="1"/>
            </a:br>
            <a:r>
              <a:rPr lang="en-US" sz="2000"/>
              <a:t>Cochran-Smith, M., &amp; Lytle, S.L. (1999a). Relationships of knowledge and practice: Teaching learning in communities.</a:t>
            </a:r>
            <a:r>
              <a:rPr lang="en-US" sz="2000" i="1"/>
              <a:t> Review of Research in Education, </a:t>
            </a:r>
            <a:r>
              <a:rPr lang="en-US" sz="2000"/>
              <a:t>24, 249-305. </a:t>
            </a:r>
            <a:r>
              <a:rPr lang="en-US" sz="2000" i="1"/>
              <a:t/>
            </a:r>
            <a:br>
              <a:rPr lang="en-US" sz="2000" i="1"/>
            </a:br>
            <a:r>
              <a:rPr lang="en-US" sz="1400" b="1"/>
              <a:t/>
            </a:r>
            <a:br>
              <a:rPr lang="en-US" sz="1400" b="1"/>
            </a:br>
            <a:endParaRPr lang="en-US" sz="1400"/>
          </a:p>
          <a:p>
            <a:r>
              <a:rPr lang="en-US" sz="1400"/>
              <a:t/>
            </a:r>
            <a:br>
              <a:rPr lang="en-US" sz="1400"/>
            </a:br>
            <a:endParaRPr lang="en-US" sz="1400"/>
          </a:p>
          <a:p>
            <a:r>
              <a:rPr lang="en-US" sz="1400"/>
              <a:t/>
            </a:r>
            <a:br>
              <a:rPr lang="en-US" sz="1400"/>
            </a:br>
            <a:endParaRPr lang="en-US" sz="1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25634" name="Picture 2"/>
          <p:cNvPicPr>
            <a:picLocks noChangeAspect="1" noChangeArrowheads="1"/>
          </p:cNvPicPr>
          <p:nvPr/>
        </p:nvPicPr>
        <p:blipFill>
          <a:blip r:embed="rId3" cstate="print"/>
          <a:srcRect/>
          <a:stretch>
            <a:fillRect/>
          </a:stretch>
        </p:blipFill>
        <p:spPr bwMode="auto">
          <a:xfrm>
            <a:off x="533400" y="838200"/>
            <a:ext cx="6705600" cy="5029200"/>
          </a:xfrm>
          <a:prstGeom prst="rect">
            <a:avLst/>
          </a:prstGeom>
          <a:noFill/>
          <a:ln w="9525">
            <a:noFill/>
            <a:miter lim="800000"/>
            <a:headEnd/>
            <a:tailEnd/>
          </a:ln>
          <a:effectLst/>
        </p:spPr>
      </p:pic>
      <p:sp>
        <p:nvSpPr>
          <p:cNvPr id="325635" name="Text Box 3"/>
          <p:cNvSpPr txBox="1">
            <a:spLocks noChangeArrowheads="1"/>
          </p:cNvSpPr>
          <p:nvPr/>
        </p:nvSpPr>
        <p:spPr bwMode="auto">
          <a:xfrm>
            <a:off x="3352800" y="4510088"/>
            <a:ext cx="5410200" cy="823912"/>
          </a:xfrm>
          <a:prstGeom prst="rect">
            <a:avLst/>
          </a:prstGeom>
          <a:noFill/>
          <a:ln w="9525">
            <a:noFill/>
            <a:miter lim="800000"/>
            <a:headEnd/>
            <a:tailEnd/>
          </a:ln>
          <a:effectLst>
            <a:outerShdw dist="63500" dir="2700000" algn="ctr" rotWithShape="0">
              <a:srgbClr val="C71317">
                <a:alpha val="89999"/>
              </a:srgbClr>
            </a:outerShdw>
          </a:effectLst>
        </p:spPr>
        <p:txBody>
          <a:bodyPr>
            <a:spAutoFit/>
          </a:bodyPr>
          <a:lstStyle/>
          <a:p>
            <a:pPr eaLnBrk="0" hangingPunct="0">
              <a:spcBef>
                <a:spcPct val="50000"/>
              </a:spcBef>
            </a:pPr>
            <a:r>
              <a:rPr lang="en-US" sz="4800" b="1">
                <a:solidFill>
                  <a:schemeClr val="bg1"/>
                </a:solidFill>
                <a:ea typeface="MS PGothic" pitchFamily="34" charset="-128"/>
              </a:rPr>
              <a:t>WHAT IS A PLC?</a:t>
            </a:r>
            <a:endParaRPr lang="en-US" sz="3600" b="1">
              <a:ea typeface="MS PGothic" pitchFamily="34" charset="-128"/>
            </a:endParaRPr>
          </a:p>
        </p:txBody>
      </p:sp>
      <p:pic>
        <p:nvPicPr>
          <p:cNvPr id="325637" name="Picture 5" descr="future-of-learning_id2728501_size390"/>
          <p:cNvPicPr>
            <a:picLocks noChangeAspect="1" noChangeArrowheads="1"/>
          </p:cNvPicPr>
          <p:nvPr/>
        </p:nvPicPr>
        <p:blipFill>
          <a:blip r:embed="rId4" cstate="print"/>
          <a:srcRect/>
          <a:stretch>
            <a:fillRect/>
          </a:stretch>
        </p:blipFill>
        <p:spPr bwMode="auto">
          <a:xfrm>
            <a:off x="990600" y="304800"/>
            <a:ext cx="2670175" cy="4005263"/>
          </a:xfrm>
          <a:prstGeom prst="rect">
            <a:avLst/>
          </a:prstGeom>
          <a:noFill/>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plp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3315" name="Text Box 3"/>
          <p:cNvSpPr txBox="1">
            <a:spLocks noChangeArrowheads="1"/>
          </p:cNvSpPr>
          <p:nvPr/>
        </p:nvSpPr>
        <p:spPr bwMode="auto">
          <a:xfrm>
            <a:off x="381000" y="1741488"/>
            <a:ext cx="8534400" cy="2830512"/>
          </a:xfrm>
          <a:prstGeom prst="rect">
            <a:avLst/>
          </a:prstGeom>
          <a:noFill/>
          <a:ln w="9525">
            <a:noFill/>
            <a:miter lim="800000"/>
            <a:headEnd/>
            <a:tailEnd/>
          </a:ln>
        </p:spPr>
        <p:txBody>
          <a:bodyPr>
            <a:spAutoFit/>
          </a:bodyPr>
          <a:lstStyle/>
          <a:p>
            <a:pPr>
              <a:spcBef>
                <a:spcPct val="50000"/>
              </a:spcBef>
            </a:pPr>
            <a:r>
              <a:rPr lang="en-US" b="1">
                <a:solidFill>
                  <a:srgbClr val="5F5F5F"/>
                </a:solidFill>
                <a:latin typeface="Arial" pitchFamily="34" charset="0"/>
              </a:rPr>
              <a:t>The driving engine of the collaborative culture of a PLC is </a:t>
            </a:r>
            <a:r>
              <a:rPr lang="en-US" b="1">
                <a:solidFill>
                  <a:srgbClr val="0099CC"/>
                </a:solidFill>
                <a:latin typeface="Arial" pitchFamily="34" charset="0"/>
              </a:rPr>
              <a:t>the team.</a:t>
            </a:r>
            <a:r>
              <a:rPr lang="en-US" b="1">
                <a:solidFill>
                  <a:srgbClr val="5F5F5F"/>
                </a:solidFill>
                <a:latin typeface="Arial" pitchFamily="34" charset="0"/>
              </a:rPr>
              <a:t> They work together in an ongoing effort to discover best practices and to expand their professional expertise. </a:t>
            </a:r>
          </a:p>
          <a:p>
            <a:pPr>
              <a:spcBef>
                <a:spcPct val="50000"/>
              </a:spcBef>
            </a:pPr>
            <a:r>
              <a:rPr lang="en-US" b="1">
                <a:solidFill>
                  <a:srgbClr val="0099CC"/>
                </a:solidFill>
                <a:latin typeface="Arial" pitchFamily="34" charset="0"/>
              </a:rPr>
              <a:t>PLCs are our best hope for reculturing schools. We want to focus on shifting from a culture of teacher isolation to a</a:t>
            </a:r>
            <a:r>
              <a:rPr lang="en-US" b="1">
                <a:solidFill>
                  <a:srgbClr val="5F5F5F"/>
                </a:solidFill>
                <a:latin typeface="Arial" pitchFamily="34" charset="0"/>
              </a:rPr>
              <a:t> culture of deep and meaningful collaboration</a:t>
            </a:r>
            <a:r>
              <a:rPr lang="en-US">
                <a:solidFill>
                  <a:srgbClr val="5F5F5F"/>
                </a:solidFill>
                <a:latin typeface="Arial" pitchFamily="34" charset="0"/>
              </a:rPr>
              <a:t>.</a:t>
            </a:r>
          </a:p>
        </p:txBody>
      </p:sp>
      <p:pic>
        <p:nvPicPr>
          <p:cNvPr id="13316" name="Picture 4" descr="cop"/>
          <p:cNvPicPr>
            <a:picLocks noChangeAspect="1" noChangeArrowheads="1"/>
          </p:cNvPicPr>
          <p:nvPr/>
        </p:nvPicPr>
        <p:blipFill>
          <a:blip r:embed="rId3" cstate="print"/>
          <a:srcRect/>
          <a:stretch>
            <a:fillRect/>
          </a:stretch>
        </p:blipFill>
        <p:spPr bwMode="auto">
          <a:xfrm>
            <a:off x="6096000" y="4572000"/>
            <a:ext cx="2400300" cy="1800225"/>
          </a:xfrm>
          <a:prstGeom prst="rect">
            <a:avLst/>
          </a:prstGeom>
          <a:noFill/>
          <a:ln w="28575">
            <a:solidFill>
              <a:schemeClr val="accent1"/>
            </a:solidFill>
            <a:miter lim="800000"/>
            <a:headEnd/>
            <a:tailEnd/>
          </a:ln>
        </p:spPr>
      </p:pic>
      <p:sp>
        <p:nvSpPr>
          <p:cNvPr id="13317" name="Text Box 5"/>
          <p:cNvSpPr txBox="1">
            <a:spLocks noChangeArrowheads="1"/>
          </p:cNvSpPr>
          <p:nvPr/>
        </p:nvSpPr>
        <p:spPr bwMode="auto">
          <a:xfrm>
            <a:off x="0" y="441325"/>
            <a:ext cx="5105400" cy="1676400"/>
          </a:xfrm>
          <a:prstGeom prst="rect">
            <a:avLst/>
          </a:prstGeom>
          <a:noFill/>
          <a:ln w="9525">
            <a:noFill/>
            <a:miter lim="800000"/>
            <a:headEnd/>
            <a:tailEnd/>
          </a:ln>
        </p:spPr>
        <p:txBody>
          <a:bodyPr>
            <a:spAutoFit/>
          </a:bodyPr>
          <a:lstStyle/>
          <a:p>
            <a:pPr>
              <a:spcBef>
                <a:spcPct val="50000"/>
              </a:spcBef>
            </a:pPr>
            <a:r>
              <a:rPr lang="en-US" sz="3200">
                <a:latin typeface="Arial" pitchFamily="34" charset="0"/>
              </a:rPr>
              <a:t>Professional Learning Communities</a:t>
            </a:r>
            <a:r>
              <a:rPr lang="en-US" sz="4000">
                <a:latin typeface="Arial" pitchFamily="34" charset="0"/>
              </a:rPr>
              <a:t/>
            </a:r>
            <a:br>
              <a:rPr lang="en-US" sz="4000">
                <a:latin typeface="Arial" pitchFamily="34" charset="0"/>
              </a:rPr>
            </a:br>
            <a:endParaRPr lang="en-US" sz="4000">
              <a:latin typeface="Arial" pitchFamily="34" charset="0"/>
            </a:endParaRPr>
          </a:p>
        </p:txBody>
      </p:sp>
      <p:sp>
        <p:nvSpPr>
          <p:cNvPr id="13318" name="TextBox 5"/>
          <p:cNvSpPr txBox="1">
            <a:spLocks noChangeArrowheads="1"/>
          </p:cNvSpPr>
          <p:nvPr/>
        </p:nvSpPr>
        <p:spPr bwMode="auto">
          <a:xfrm>
            <a:off x="228600" y="4953000"/>
            <a:ext cx="5334000" cy="1200150"/>
          </a:xfrm>
          <a:prstGeom prst="rect">
            <a:avLst/>
          </a:prstGeom>
          <a:noFill/>
          <a:ln w="9525">
            <a:noFill/>
            <a:miter lim="800000"/>
            <a:headEnd/>
            <a:tailEnd/>
          </a:ln>
        </p:spPr>
        <p:txBody>
          <a:bodyPr>
            <a:spAutoFit/>
          </a:bodyPr>
          <a:lstStyle/>
          <a:p>
            <a:r>
              <a:rPr lang="en-US" b="1">
                <a:solidFill>
                  <a:srgbClr val="C00000"/>
                </a:solidFill>
              </a:rPr>
              <a:t>FOCUS: Local , F2F, Job-embedded- in Real Time</a:t>
            </a:r>
          </a:p>
          <a:p>
            <a:endParaRPr lang="en-US" b="1">
              <a:solidFill>
                <a:srgbClr val="C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plp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4339" name="Text Box 5"/>
          <p:cNvSpPr txBox="1">
            <a:spLocks noChangeArrowheads="1"/>
          </p:cNvSpPr>
          <p:nvPr/>
        </p:nvSpPr>
        <p:spPr bwMode="auto">
          <a:xfrm>
            <a:off x="0" y="441325"/>
            <a:ext cx="5105400" cy="1200150"/>
          </a:xfrm>
          <a:prstGeom prst="rect">
            <a:avLst/>
          </a:prstGeom>
          <a:noFill/>
          <a:ln w="9525">
            <a:noFill/>
            <a:miter lim="800000"/>
            <a:headEnd/>
            <a:tailEnd/>
          </a:ln>
        </p:spPr>
        <p:txBody>
          <a:bodyPr>
            <a:spAutoFit/>
          </a:bodyPr>
          <a:lstStyle/>
          <a:p>
            <a:pPr>
              <a:spcBef>
                <a:spcPct val="50000"/>
              </a:spcBef>
            </a:pPr>
            <a:r>
              <a:rPr lang="en-US" sz="3200">
                <a:latin typeface="Arial" pitchFamily="34" charset="0"/>
              </a:rPr>
              <a:t>Communities of Practice</a:t>
            </a:r>
            <a:r>
              <a:rPr lang="en-US" sz="4000">
                <a:latin typeface="Arial" pitchFamily="34" charset="0"/>
              </a:rPr>
              <a:t/>
            </a:r>
            <a:br>
              <a:rPr lang="en-US" sz="4000">
                <a:latin typeface="Arial" pitchFamily="34" charset="0"/>
              </a:rPr>
            </a:br>
            <a:endParaRPr lang="en-US" sz="4000">
              <a:latin typeface="Arial" pitchFamily="34" charset="0"/>
            </a:endParaRPr>
          </a:p>
        </p:txBody>
      </p:sp>
      <p:pic>
        <p:nvPicPr>
          <p:cNvPr id="14340" name="Picture 7" descr="p386fig2.jpg"/>
          <p:cNvPicPr>
            <a:picLocks noChangeAspect="1"/>
          </p:cNvPicPr>
          <p:nvPr/>
        </p:nvPicPr>
        <p:blipFill>
          <a:blip r:embed="rId3" cstate="print"/>
          <a:srcRect/>
          <a:stretch>
            <a:fillRect/>
          </a:stretch>
        </p:blipFill>
        <p:spPr bwMode="auto">
          <a:xfrm>
            <a:off x="0" y="1143000"/>
            <a:ext cx="4419600" cy="4448175"/>
          </a:xfrm>
          <a:prstGeom prst="rect">
            <a:avLst/>
          </a:prstGeom>
          <a:noFill/>
          <a:ln w="9525">
            <a:noFill/>
            <a:miter lim="800000"/>
            <a:headEnd/>
            <a:tailEnd/>
          </a:ln>
        </p:spPr>
      </p:pic>
      <p:pic>
        <p:nvPicPr>
          <p:cNvPr id="14341" name="Picture 8" descr="patterns-for-online-community-of-inquiry-diagram.jpg"/>
          <p:cNvPicPr>
            <a:picLocks noChangeAspect="1"/>
          </p:cNvPicPr>
          <p:nvPr/>
        </p:nvPicPr>
        <p:blipFill>
          <a:blip r:embed="rId4" cstate="print"/>
          <a:srcRect/>
          <a:stretch>
            <a:fillRect/>
          </a:stretch>
        </p:blipFill>
        <p:spPr bwMode="auto">
          <a:xfrm>
            <a:off x="0" y="0"/>
            <a:ext cx="9144000" cy="6858000"/>
          </a:xfrm>
          <a:prstGeom prst="rect">
            <a:avLst/>
          </a:prstGeom>
          <a:noFill/>
          <a:ln w="9525">
            <a:noFill/>
            <a:miter lim="800000"/>
            <a:headEnd/>
            <a:tailEnd/>
          </a:ln>
        </p:spPr>
      </p:pic>
      <p:sp>
        <p:nvSpPr>
          <p:cNvPr id="14342" name="Rectangle 5"/>
          <p:cNvSpPr>
            <a:spLocks noChangeArrowheads="1"/>
          </p:cNvSpPr>
          <p:nvPr/>
        </p:nvSpPr>
        <p:spPr bwMode="auto">
          <a:xfrm>
            <a:off x="0" y="6197600"/>
            <a:ext cx="3962400" cy="584200"/>
          </a:xfrm>
          <a:prstGeom prst="rect">
            <a:avLst/>
          </a:prstGeom>
          <a:noFill/>
          <a:ln w="9525">
            <a:noFill/>
            <a:miter lim="800000"/>
            <a:headEnd/>
            <a:tailEnd/>
          </a:ln>
        </p:spPr>
        <p:txBody>
          <a:bodyPr>
            <a:spAutoFit/>
          </a:bodyPr>
          <a:lstStyle/>
          <a:p>
            <a:r>
              <a:rPr lang="en-US" sz="1600" b="1">
                <a:solidFill>
                  <a:srgbClr val="002060"/>
                </a:solidFill>
              </a:rPr>
              <a:t>FOCUS: Situated, Synchronous, Asynchronous- Online and Walled Garden</a:t>
            </a:r>
            <a:endParaRPr lang="en-US" sz="1600" b="1">
              <a:solidFill>
                <a:srgbClr val="C0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1058" name="Picture 3" descr="fig6.jpg"/>
          <p:cNvPicPr>
            <a:picLocks noChangeAspect="1"/>
          </p:cNvPicPr>
          <p:nvPr/>
        </p:nvPicPr>
        <p:blipFill>
          <a:blip r:embed="rId3" cstate="print"/>
          <a:srcRect/>
          <a:stretch>
            <a:fillRect/>
          </a:stretch>
        </p:blipFill>
        <p:spPr bwMode="auto">
          <a:xfrm>
            <a:off x="2000250" y="714375"/>
            <a:ext cx="5335588" cy="4870450"/>
          </a:xfrm>
          <a:prstGeom prst="rect">
            <a:avLst/>
          </a:prstGeom>
          <a:noFill/>
          <a:ln w="9525">
            <a:noFill/>
            <a:miter lim="800000"/>
            <a:headEnd/>
            <a:tailEnd/>
          </a:ln>
        </p:spPr>
      </p:pic>
      <p:sp>
        <p:nvSpPr>
          <p:cNvPr id="301059" name="TextBox 5">
            <a:hlinkClick r:id="rId4" action="ppaction://hlinksldjump"/>
          </p:cNvPr>
          <p:cNvSpPr txBox="1">
            <a:spLocks noChangeArrowheads="1"/>
          </p:cNvSpPr>
          <p:nvPr/>
        </p:nvSpPr>
        <p:spPr bwMode="auto">
          <a:xfrm>
            <a:off x="3643313" y="4286250"/>
            <a:ext cx="2071687" cy="369888"/>
          </a:xfrm>
          <a:prstGeom prst="rect">
            <a:avLst/>
          </a:prstGeom>
          <a:noFill/>
          <a:ln w="9525">
            <a:noFill/>
            <a:miter lim="800000"/>
            <a:headEnd/>
            <a:tailEnd/>
          </a:ln>
        </p:spPr>
        <p:txBody>
          <a:bodyPr>
            <a:spAutoFit/>
          </a:bodyPr>
          <a:lstStyle/>
          <a:p>
            <a:endParaRPr lang="en-US"/>
          </a:p>
        </p:txBody>
      </p:sp>
      <p:sp>
        <p:nvSpPr>
          <p:cNvPr id="301060" name="Rectangle 3"/>
          <p:cNvSpPr>
            <a:spLocks noChangeArrowheads="1"/>
          </p:cNvSpPr>
          <p:nvPr/>
        </p:nvSpPr>
        <p:spPr bwMode="auto">
          <a:xfrm>
            <a:off x="1143000" y="342900"/>
            <a:ext cx="6965950" cy="800100"/>
          </a:xfrm>
          <a:prstGeom prst="rect">
            <a:avLst/>
          </a:prstGeom>
          <a:solidFill>
            <a:schemeClr val="bg1"/>
          </a:solidFill>
          <a:ln w="9525">
            <a:noFill/>
            <a:miter lim="800000"/>
            <a:headEnd/>
            <a:tailEnd/>
          </a:ln>
        </p:spPr>
        <p:txBody>
          <a:bodyPr>
            <a:spAutoFit/>
          </a:bodyPr>
          <a:lstStyle/>
          <a:p>
            <a:r>
              <a:rPr lang="en-NZ" sz="2800">
                <a:latin typeface="Bell Gothic Std Light" pitchFamily="34" charset="0"/>
              </a:rPr>
              <a:t>Three Elements of Communities of Inquiry</a:t>
            </a:r>
          </a:p>
          <a:p>
            <a:r>
              <a:rPr lang="en-NZ">
                <a:latin typeface="Bell Gothic Std Light" pitchFamily="34" charset="0"/>
              </a:rPr>
              <a:t>Garrison and Vaughn , 2008.</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00"/>
      </a:hlink>
      <a:folHlink>
        <a:srgbClr val="0000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839</TotalTime>
  <Words>1141</Words>
  <Application>Microsoft Office PowerPoint</Application>
  <PresentationFormat>On-screen Show (4:3)</PresentationFormat>
  <Paragraphs>138</Paragraphs>
  <Slides>26</Slides>
  <Notes>7</Notes>
  <HiddenSlides>0</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Default Design</vt:lpstr>
      <vt:lpstr>1_Default Design</vt:lpstr>
      <vt:lpstr>Slide 1</vt:lpstr>
      <vt:lpstr>Slide 2</vt:lpstr>
      <vt:lpstr>Slide 3</vt:lpstr>
      <vt:lpstr>Slide 4</vt:lpstr>
      <vt:lpstr>Slide 5</vt:lpstr>
      <vt:lpstr>Slide 6</vt:lpstr>
      <vt:lpstr>Slide 7</vt:lpstr>
      <vt:lpstr>Slide 8</vt:lpstr>
      <vt:lpstr>Slide 9</vt:lpstr>
      <vt:lpstr>Slide 10</vt:lpstr>
      <vt:lpstr>   “Cognitive Presence is the design, facilitation and direction of cognitive and social processes for the purposes of realising personally meaningful and educationally worthwhile learning outcomes”  (p. 29, Garrsion and Vaughn)   </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      Bus- Stop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Sheryl Nussbaum-Beach</dc:creator>
  <cp:lastModifiedBy>Sheryl</cp:lastModifiedBy>
  <cp:revision>78</cp:revision>
  <dcterms:created xsi:type="dcterms:W3CDTF">2008-03-18T09:48:02Z</dcterms:created>
  <dcterms:modified xsi:type="dcterms:W3CDTF">2010-08-01T18:01:39Z</dcterms:modified>
</cp:coreProperties>
</file>